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01" r:id="rId5"/>
    <p:sldId id="321" r:id="rId6"/>
    <p:sldId id="267" r:id="rId7"/>
    <p:sldId id="268" r:id="rId8"/>
    <p:sldId id="269" r:id="rId9"/>
    <p:sldId id="270" r:id="rId10"/>
    <p:sldId id="271" r:id="rId11"/>
    <p:sldId id="272" r:id="rId12"/>
    <p:sldId id="311" r:id="rId13"/>
    <p:sldId id="312" r:id="rId14"/>
    <p:sldId id="273" r:id="rId15"/>
    <p:sldId id="313" r:id="rId16"/>
    <p:sldId id="314" r:id="rId17"/>
    <p:sldId id="315" r:id="rId18"/>
    <p:sldId id="316" r:id="rId19"/>
    <p:sldId id="322" r:id="rId20"/>
    <p:sldId id="317" r:id="rId21"/>
    <p:sldId id="318" r:id="rId22"/>
    <p:sldId id="320" r:id="rId23"/>
    <p:sldId id="31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2B4BE3-CD0D-414E-8FDD-9049F3478290}">
          <p14:sldIdLst>
            <p14:sldId id="256"/>
            <p14:sldId id="257"/>
            <p14:sldId id="260"/>
            <p14:sldId id="301"/>
            <p14:sldId id="321"/>
            <p14:sldId id="267"/>
            <p14:sldId id="268"/>
            <p14:sldId id="269"/>
            <p14:sldId id="270"/>
            <p14:sldId id="271"/>
            <p14:sldId id="272"/>
            <p14:sldId id="311"/>
            <p14:sldId id="312"/>
            <p14:sldId id="273"/>
            <p14:sldId id="313"/>
            <p14:sldId id="314"/>
            <p14:sldId id="315"/>
            <p14:sldId id="316"/>
            <p14:sldId id="322"/>
            <p14:sldId id="317"/>
            <p14:sldId id="318"/>
            <p14:sldId id="320"/>
            <p14:sldId id="31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46DA"/>
    <a:srgbClr val="5641F3"/>
    <a:srgbClr val="48E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8" d="100"/>
          <a:sy n="38" d="100"/>
        </p:scale>
        <p:origin x="60"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22B9-D7DC-46E5-A9D2-6A7AE4DCC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031E12-ECD2-42EE-AFED-E555099A0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6B5CF-640D-4111-A205-77C61B3BB1DD}"/>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E1A3FDA-CCB4-44C7-A4C9-46F72D18E8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89F6E-286D-4540-8E68-87B3A55859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93254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6361-46EB-43C0-B3A5-AB05F96D8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A04E-BDE3-40CA-AC37-966C6B22E0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B38B1-5BB6-45E0-A893-261D45ADE3EC}"/>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FE45831B-5BD2-41FD-B83A-C86446F6D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56DF9-5146-48DD-8300-52E554F4AAD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5453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707530-D99E-4053-9A21-49A517462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B47D2E-CDDA-4D5A-9878-1221DF09E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469CB1-A28A-4FF0-ACE4-D5F374C609D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22B89527-1681-4831-BEEB-34C06EF0D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F23F9-C012-4D41-9D31-500931C52B62}"/>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54307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93056-39B8-4D40-985F-FF47AC48B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A034C-24B1-4C3B-9E9B-5A061F51E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2ECF6-A794-43BA-9A96-B332AC0FBC7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3A21BB3-9DE1-41DA-97FC-191CBA4D3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1F3CE-17CA-4BF8-B077-6B7F63FAA04F}"/>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193925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7542-DE41-4AAE-8EBA-F72F670DC2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C7B898-A8A9-4C2E-9322-913EFEB35A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EA1E11-5EEC-4744-ACF4-938525578FA5}"/>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9F6F5A8C-5EB9-421B-B6CB-303CA74CD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8774-11AB-4FC9-BB6E-66C494D469DD}"/>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27401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C445-50C5-42C0-B306-F6BE88BF5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B25E56-62BF-45B2-8901-DB0CC98263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0FE846-6044-4630-880B-17893A583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CECDB-4E98-4BC2-ABBD-E68FEA787D5B}"/>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D7325452-3E1F-40A2-8872-82CDCE698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001DD-01F1-48D3-BC15-77E694EABFB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2400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413D-FAD1-4105-A849-12CA239C59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0EE54F-F1F5-4B41-84F8-23E18F164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6DDAB8-76F3-497E-ADA8-77BABC22A9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C5D421-FE93-427B-BB71-244B955239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9C2442-F8D9-46C5-B2F2-17E3DFE1E4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9AA71-E487-46E6-93D8-CD1843BC9EC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8" name="Footer Placeholder 7">
            <a:extLst>
              <a:ext uri="{FF2B5EF4-FFF2-40B4-BE49-F238E27FC236}">
                <a16:creationId xmlns:a16="http://schemas.microsoft.com/office/drawing/2014/main" id="{47199654-DCCF-4BE5-A362-19BBC84AC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A5FB35-421B-47D0-8B36-379F614268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04347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34C6-BF46-462B-AEE0-D58DA8D034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244215-F570-4AAF-8909-49DBBAF2CB06}"/>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4" name="Footer Placeholder 3">
            <a:extLst>
              <a:ext uri="{FF2B5EF4-FFF2-40B4-BE49-F238E27FC236}">
                <a16:creationId xmlns:a16="http://schemas.microsoft.com/office/drawing/2014/main" id="{A52744D7-FDB1-45D8-AFCC-FA39C1F4CF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A9AE5F-4CA8-4BAB-8A76-B02475D5ED3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65579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F9B790-AFF1-4E2C-A198-C004D7ABEA2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3" name="Footer Placeholder 2">
            <a:extLst>
              <a:ext uri="{FF2B5EF4-FFF2-40B4-BE49-F238E27FC236}">
                <a16:creationId xmlns:a16="http://schemas.microsoft.com/office/drawing/2014/main" id="{A07910CA-A4E3-435D-8E99-A38852DDE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A4D7DC-6A53-4A24-A790-A052A9538B1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288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1EC9-9A88-495D-B2F3-A84A75F12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4CC110-9903-4EE6-8521-49467881C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44F3AD-8CE0-4FD2-94B7-64839E453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BCEA86-56FE-464A-BABF-D3DB78DFE0C3}"/>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582B7FAB-D97E-4938-AF41-B3FB18D3A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B6D94-9F17-4275-BAAB-501210615265}"/>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98130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577B-02D3-4DC2-AA59-F5ACA0003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A560B1-8D76-4071-A317-621765867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3AC2AD-50E0-46D4-BF29-3F94857AC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7AF62-2548-4F84-B723-81423AA93D61}"/>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C4296045-019F-4D5A-9D6D-0EA898C28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E2CA0-91BC-4882-B4AF-4A2585DAEDE6}"/>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5433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3E1620-C7F0-45C6-8B66-85629FB4C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957C3-5147-4488-89B2-6D6390C5F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70A25-7937-4200-B95B-E157554F2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1D0E38D3-C947-4CC5-BCF8-03411B388B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87694-340C-4D67-80D8-18301BA7DE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41EA-B0D2-4E4D-8561-B92B468B4644}" type="slidenum">
              <a:rPr lang="en-US" smtClean="0"/>
              <a:t>‹#›</a:t>
            </a:fld>
            <a:endParaRPr lang="en-US"/>
          </a:p>
        </p:txBody>
      </p:sp>
    </p:spTree>
    <p:extLst>
      <p:ext uri="{BB962C8B-B14F-4D97-AF65-F5344CB8AC3E}">
        <p14:creationId xmlns:p14="http://schemas.microsoft.com/office/powerpoint/2010/main" val="238036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D2B106-31C7-446F-B4D3-C9EE8CEB5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1" name="Rectangle 10">
            <a:extLst>
              <a:ext uri="{FF2B5EF4-FFF2-40B4-BE49-F238E27FC236}">
                <a16:creationId xmlns:a16="http://schemas.microsoft.com/office/drawing/2014/main" id="{1D7678B8-0AAC-460B-8CDB-C43156BB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sp>
        <p:nvSpPr>
          <p:cNvPr id="2" name="Title 1">
            <a:extLst>
              <a:ext uri="{FF2B5EF4-FFF2-40B4-BE49-F238E27FC236}">
                <a16:creationId xmlns:a16="http://schemas.microsoft.com/office/drawing/2014/main" id="{0E1B71CF-D274-4028-A58D-BEB0127596DB}"/>
              </a:ext>
            </a:extLst>
          </p:cNvPr>
          <p:cNvSpPr>
            <a:spLocks noGrp="1"/>
          </p:cNvSpPr>
          <p:nvPr>
            <p:ph type="ctrTitle"/>
          </p:nvPr>
        </p:nvSpPr>
        <p:spPr>
          <a:xfrm>
            <a:off x="703154" y="1294228"/>
            <a:ext cx="5292727" cy="1645920"/>
          </a:xfrm>
        </p:spPr>
        <p:txBody>
          <a:bodyPr anchor="b">
            <a:normAutofit/>
          </a:bodyPr>
          <a:lstStyle/>
          <a:p>
            <a:r>
              <a:rPr lang="ar-EG" sz="5400" b="1" dirty="0"/>
              <a:t>نظام الدراسة</a:t>
            </a:r>
            <a:endParaRPr lang="en-US" sz="5400" b="1" dirty="0"/>
          </a:p>
        </p:txBody>
      </p:sp>
      <p:sp>
        <p:nvSpPr>
          <p:cNvPr id="3" name="Subtitle 2">
            <a:extLst>
              <a:ext uri="{FF2B5EF4-FFF2-40B4-BE49-F238E27FC236}">
                <a16:creationId xmlns:a16="http://schemas.microsoft.com/office/drawing/2014/main" id="{C27165DC-17DB-4F1F-AD61-C8784B387A31}"/>
              </a:ext>
            </a:extLst>
          </p:cNvPr>
          <p:cNvSpPr>
            <a:spLocks noGrp="1"/>
          </p:cNvSpPr>
          <p:nvPr>
            <p:ph type="subTitle" idx="1"/>
          </p:nvPr>
        </p:nvSpPr>
        <p:spPr>
          <a:xfrm>
            <a:off x="707410" y="3228058"/>
            <a:ext cx="5292727" cy="1066799"/>
          </a:xfrm>
        </p:spPr>
        <p:txBody>
          <a:bodyPr>
            <a:normAutofit/>
          </a:bodyPr>
          <a:lstStyle/>
          <a:p>
            <a:r>
              <a:rPr lang="ar-EG" sz="3200" b="1" dirty="0">
                <a:cs typeface="+mj-cs"/>
              </a:rPr>
              <a:t>بكلية العلوم ــ جامعة القاهرة</a:t>
            </a:r>
            <a:endParaRPr lang="en-US" sz="3200" b="1" dirty="0">
              <a:solidFill>
                <a:schemeClr val="accent6">
                  <a:lumMod val="50000"/>
                  <a:alpha val="60000"/>
                </a:schemeClr>
              </a:solidFill>
              <a:cs typeface="+mj-cs"/>
            </a:endParaRPr>
          </a:p>
        </p:txBody>
      </p:sp>
      <p:sp>
        <p:nvSpPr>
          <p:cNvPr id="13" name="Freeform 6">
            <a:extLst>
              <a:ext uri="{FF2B5EF4-FFF2-40B4-BE49-F238E27FC236}">
                <a16:creationId xmlns:a16="http://schemas.microsoft.com/office/drawing/2014/main" id="{1F0D9B0E-E48B-450C-9134-0435D96D0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02207"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solidFill>
          <a:ln w="0">
            <a:noFill/>
            <a:prstDash val="solid"/>
            <a:round/>
            <a:headEnd/>
            <a:tailEnd/>
          </a:ln>
        </p:spPr>
      </p:sp>
      <p:pic>
        <p:nvPicPr>
          <p:cNvPr id="4" name="Picture 3">
            <a:extLst>
              <a:ext uri="{FF2B5EF4-FFF2-40B4-BE49-F238E27FC236}">
                <a16:creationId xmlns:a16="http://schemas.microsoft.com/office/drawing/2014/main" id="{EAD743FE-6ED1-4229-A701-5F12D576E9D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7765366" y="1730326"/>
            <a:ext cx="2827606" cy="3117731"/>
          </a:xfrm>
          <a:prstGeom prst="rect">
            <a:avLst/>
          </a:prstGeom>
          <a:noFill/>
        </p:spPr>
      </p:pic>
      <p:sp>
        <p:nvSpPr>
          <p:cNvPr id="8" name="Rectangle 7">
            <a:extLst>
              <a:ext uri="{FF2B5EF4-FFF2-40B4-BE49-F238E27FC236}">
                <a16:creationId xmlns:a16="http://schemas.microsoft.com/office/drawing/2014/main" id="{49C4C404-702C-496C-AA98-0AFB59B57387}"/>
              </a:ext>
            </a:extLst>
          </p:cNvPr>
          <p:cNvSpPr/>
          <p:nvPr/>
        </p:nvSpPr>
        <p:spPr>
          <a:xfrm>
            <a:off x="2753840" y="5029200"/>
            <a:ext cx="1564159"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latin typeface="Times New Roman" panose="02020603050405020304" pitchFamily="18" charset="0"/>
                <a:cs typeface="Times New Roman" panose="02020603050405020304" pitchFamily="18" charset="0"/>
              </a:rPr>
              <a:t>2021-2022</a:t>
            </a:r>
          </a:p>
        </p:txBody>
      </p:sp>
    </p:spTree>
    <p:extLst>
      <p:ext uri="{BB962C8B-B14F-4D97-AF65-F5344CB8AC3E}">
        <p14:creationId xmlns:p14="http://schemas.microsoft.com/office/powerpoint/2010/main" val="347408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lnSpcReduction="10000"/>
          </a:bodyPr>
          <a:lstStyle/>
          <a:p>
            <a:pPr marL="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معيار الساعة المعتمدة:</a:t>
            </a:r>
            <a:r>
              <a:rPr lang="ar-SA" b="1" dirty="0">
                <a:solidFill>
                  <a:srgbClr val="FF0000"/>
                </a:solidFill>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19177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أ -</a:t>
            </a:r>
            <a:r>
              <a:rPr lang="ar-EG" b="1" u="sng" dirty="0">
                <a:latin typeface="Times New Roman" panose="02020603050405020304" pitchFamily="18" charset="0"/>
                <a:ea typeface="Times New Roman" panose="02020603050405020304" pitchFamily="18" charset="0"/>
                <a:cs typeface="+mj-cs"/>
              </a:rPr>
              <a:t>بالنسبة للمحاضرات النظرية</a:t>
            </a:r>
            <a:r>
              <a:rPr lang="ar-EG" b="1" dirty="0">
                <a:latin typeface="Times New Roman" panose="02020603050405020304" pitchFamily="18" charset="0"/>
                <a:ea typeface="Times New Roman" panose="02020603050405020304" pitchFamily="18" charset="0"/>
                <a:cs typeface="+mj-cs"/>
              </a:rPr>
              <a:t>: تحتسب</a:t>
            </a:r>
            <a:r>
              <a:rPr lang="ar-SA" b="1" dirty="0">
                <a:latin typeface="Times New Roman" panose="02020603050405020304" pitchFamily="18" charset="0"/>
                <a:ea typeface="Times New Roman" panose="02020603050405020304" pitchFamily="18" charset="0"/>
                <a:cs typeface="+mj-cs"/>
              </a:rPr>
              <a:t> ساعة معتمدة واحدة لكل محاضرة مدتها ساعة واحدة أسبوعيا خلال الفصل الدراسي الواحد.</a:t>
            </a:r>
            <a:r>
              <a:rPr lang="ar-SA" b="1" dirty="0">
                <a:solidFill>
                  <a:srgbClr val="FF0000"/>
                </a:solidFill>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19177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ب-</a:t>
            </a:r>
            <a:r>
              <a:rPr lang="ar-EG" b="1" u="sng" dirty="0">
                <a:latin typeface="Times New Roman" panose="02020603050405020304" pitchFamily="18" charset="0"/>
                <a:ea typeface="Times New Roman" panose="02020603050405020304" pitchFamily="18" charset="0"/>
                <a:cs typeface="+mj-cs"/>
              </a:rPr>
              <a:t>بالنسبة للدروس العملية والتدريبات التطبيقية:</a:t>
            </a:r>
            <a:r>
              <a:rPr lang="ar-EG" b="1" u="sng" dirty="0">
                <a:solidFill>
                  <a:srgbClr val="FF0000"/>
                </a:solidFill>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تحتسب ساعة معتمدة واحدة لكل فترة عملية أو تدريبية مدتها من 2 إلى 3 ساعات أسبوعيا خلال الفصل الدراسي الواحد.  </a:t>
            </a:r>
            <a:endParaRPr lang="en-US" dirty="0">
              <a:latin typeface="Times New Roman" panose="02020603050405020304" pitchFamily="18" charset="0"/>
              <a:ea typeface="Times New Roman" panose="02020603050405020304" pitchFamily="18" charset="0"/>
              <a:cs typeface="+mj-cs"/>
            </a:endParaRPr>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tx2">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(7)</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57880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5"/>
            <a:ext cx="10515600" cy="4617378"/>
          </a:xfrm>
        </p:spPr>
        <p:txBody>
          <a:bodyPr>
            <a:normAutofit/>
          </a:bodyPr>
          <a:lstStyle/>
          <a:p>
            <a:pPr algn="r" rtl="1"/>
            <a:r>
              <a:rPr lang="ar-EG" b="1" dirty="0"/>
              <a:t>متطلبات التخرج لنيل درجة البكالوريوس في العلوم هي 146 ساعة معتمدة على الأقل، توزع وفقاً لما يلي : </a:t>
            </a:r>
            <a:endParaRPr lang="en-US" dirty="0"/>
          </a:p>
          <a:p>
            <a:pPr algn="r" rtl="1"/>
            <a:r>
              <a:rPr lang="ar-SA" b="1" u="sng" dirty="0"/>
              <a:t>1-متطلبات </a:t>
            </a:r>
            <a:r>
              <a:rPr lang="ar-EG" b="1" u="sng" dirty="0"/>
              <a:t>الجامعة:</a:t>
            </a:r>
            <a:r>
              <a:rPr lang="ar-EG" b="1" dirty="0"/>
              <a:t> 8 ساعات معتمدة توزع على النحو التالي:</a:t>
            </a:r>
            <a:endParaRPr lang="en-US" dirty="0"/>
          </a:p>
          <a:p>
            <a:pPr marL="812800" algn="r" rtl="1"/>
            <a:r>
              <a:rPr lang="ar-SA" b="1" dirty="0"/>
              <a:t>2 ساعة معتمدة في دراسة الحاسب الآلي.</a:t>
            </a:r>
            <a:endParaRPr lang="en-US" dirty="0"/>
          </a:p>
          <a:p>
            <a:pPr marL="812800" algn="r" rtl="1"/>
            <a:r>
              <a:rPr lang="ar-SA" b="1" dirty="0"/>
              <a:t>2 ساعة معتمدة في دراسة اللغة الإنجليزية. </a:t>
            </a:r>
            <a:endParaRPr lang="en-US" dirty="0"/>
          </a:p>
          <a:p>
            <a:pPr marL="812800" algn="r" rtl="1"/>
            <a:r>
              <a:rPr lang="ar-SA" b="1" dirty="0"/>
              <a:t>2 ساعة معتمدة في دراسة حقوق الإنسان. </a:t>
            </a:r>
            <a:endParaRPr lang="en-US" dirty="0"/>
          </a:p>
          <a:p>
            <a:pPr marL="812800" algn="r" rtl="1"/>
            <a:r>
              <a:rPr lang="ar-SA" b="1" dirty="0"/>
              <a:t>2 ساعة معتمدة في الدراسات الإنسانية في أحد المقررات الآتية: </a:t>
            </a:r>
            <a:endParaRPr lang="en-US" dirty="0"/>
          </a:p>
          <a:p>
            <a:pPr marL="812800" algn="r" rtl="1"/>
            <a:r>
              <a:rPr lang="ar-SA" b="1" dirty="0"/>
              <a:t>مبادئ الإدارة والمحاسبة-ثقافة إسلامية-لغة عربية-مبادئ القانون وقانون المهنة – ثقافة بيئية – تاريخ وفلسفة العلوم.  </a:t>
            </a:r>
            <a:endParaRPr lang="en-US" dirty="0"/>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(8)</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532423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5032375"/>
          </a:xfrm>
        </p:spPr>
        <p:txBody>
          <a:bodyPr>
            <a:normAutofit lnSpcReduction="10000"/>
          </a:bodyPr>
          <a:lstStyle/>
          <a:p>
            <a:pPr algn="r" rtl="1"/>
            <a:r>
              <a:rPr lang="ar-EG" b="1" dirty="0"/>
              <a:t>متطلبات التخرج لنيل درجة البكالوريوس في العلوم هي 146 ساعة معتمدة على الأقل، توزع وفقاً لما يلي : (تابع)</a:t>
            </a:r>
            <a:endParaRPr lang="en-US" dirty="0"/>
          </a:p>
          <a:p>
            <a:pPr marL="155575" marR="0" algn="r" rtl="1">
              <a:lnSpc>
                <a:spcPct val="150000"/>
              </a:lnSpc>
              <a:spcBef>
                <a:spcPts val="0"/>
              </a:spcBef>
              <a:spcAft>
                <a:spcPts val="0"/>
              </a:spcAft>
            </a:pPr>
            <a:r>
              <a:rPr lang="ar-EG" b="1" u="sng" dirty="0">
                <a:latin typeface="Times New Roman" panose="02020603050405020304" pitchFamily="18" charset="0"/>
                <a:ea typeface="Times New Roman" panose="02020603050405020304" pitchFamily="18" charset="0"/>
                <a:cs typeface="+mj-cs"/>
              </a:rPr>
              <a:t>2-متطلبات الكلية</a:t>
            </a:r>
            <a:r>
              <a:rPr lang="ar-EG" b="1" dirty="0">
                <a:latin typeface="Times New Roman" panose="02020603050405020304" pitchFamily="18" charset="0"/>
                <a:ea typeface="Times New Roman" panose="02020603050405020304" pitchFamily="18" charset="0"/>
                <a:cs typeface="+mj-cs"/>
              </a:rPr>
              <a:t>: 30 ساعة معتمدة تقع جميعها في المستوى الأول وتشمل: </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18 ساعة معتمدة موزعة بالتساوي على كل من </a:t>
            </a:r>
            <a:r>
              <a:rPr lang="ar-EG" b="1" dirty="0">
                <a:latin typeface="Times New Roman" panose="02020603050405020304" pitchFamily="18" charset="0"/>
                <a:ea typeface="Times New Roman" panose="02020603050405020304" pitchFamily="18" charset="0"/>
                <a:cs typeface="+mj-cs"/>
              </a:rPr>
              <a:t>مقررات </a:t>
            </a:r>
            <a:r>
              <a:rPr lang="ar-SA" b="1" dirty="0">
                <a:latin typeface="Times New Roman" panose="02020603050405020304" pitchFamily="18" charset="0"/>
                <a:ea typeface="Times New Roman" panose="02020603050405020304" pitchFamily="18" charset="0"/>
                <a:cs typeface="+mj-cs"/>
              </a:rPr>
              <a:t>الكيمياء والفيزياء والرياضيات</a:t>
            </a:r>
            <a:r>
              <a:rPr lang="ar-EG" b="1" dirty="0">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12ساعة معتمدة موزعة على اثنين من المقررات التالية:</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جبر–­ </a:t>
            </a:r>
            <a:r>
              <a:rPr lang="ar-EG" b="1" dirty="0">
                <a:latin typeface="Times New Roman" panose="02020603050405020304" pitchFamily="18" charset="0"/>
                <a:ea typeface="Times New Roman" panose="02020603050405020304" pitchFamily="18" charset="0"/>
                <a:cs typeface="+mj-cs"/>
              </a:rPr>
              <a:t>إحصاء رياضي-ميكانيكا -مبادئ برمجة -علم</a:t>
            </a:r>
            <a:r>
              <a:rPr lang="ar-SA" b="1" dirty="0">
                <a:latin typeface="Times New Roman" panose="02020603050405020304" pitchFamily="18" charset="0"/>
                <a:ea typeface="Times New Roman" panose="02020603050405020304" pitchFamily="18" charset="0"/>
                <a:cs typeface="+mj-cs"/>
              </a:rPr>
              <a:t> النبات – علم الحيوان </a:t>
            </a:r>
            <a:r>
              <a:rPr lang="ar-EG" b="1" dirty="0">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جيولوجيا </a:t>
            </a:r>
            <a:r>
              <a:rPr lang="ar-EG" b="1" dirty="0">
                <a:latin typeface="Times New Roman" panose="02020603050405020304" pitchFamily="18" charset="0"/>
                <a:ea typeface="Times New Roman" panose="02020603050405020304" pitchFamily="18" charset="0"/>
                <a:cs typeface="+mj-cs"/>
              </a:rPr>
              <a:t>-علم ال</a:t>
            </a:r>
            <a:r>
              <a:rPr lang="ar-SA" b="1" dirty="0">
                <a:latin typeface="Times New Roman" panose="02020603050405020304" pitchFamily="18" charset="0"/>
                <a:ea typeface="Times New Roman" panose="02020603050405020304" pitchFamily="18" charset="0"/>
                <a:cs typeface="+mj-cs"/>
              </a:rPr>
              <a:t>حشرا ت </a:t>
            </a:r>
            <a:r>
              <a:rPr lang="ar-EG" b="1" dirty="0">
                <a:latin typeface="Times New Roman" panose="02020603050405020304" pitchFamily="18" charset="0"/>
                <a:ea typeface="Times New Roman" panose="02020603050405020304" pitchFamily="18" charset="0"/>
                <a:cs typeface="+mj-cs"/>
              </a:rPr>
              <a:t>وصحة البيئة </a:t>
            </a:r>
            <a:r>
              <a:rPr lang="ar-SA" b="1" dirty="0">
                <a:latin typeface="Times New Roman" panose="02020603050405020304" pitchFamily="18" charset="0"/>
                <a:ea typeface="Times New Roman" panose="02020603050405020304" pitchFamily="18" charset="0"/>
                <a:cs typeface="+mj-cs"/>
              </a:rPr>
              <a:t>– بيولوج</a:t>
            </a:r>
            <a:r>
              <a:rPr lang="ar-EG" b="1" dirty="0">
                <a:latin typeface="Times New Roman" panose="02020603050405020304" pitchFamily="18" charset="0"/>
                <a:ea typeface="Times New Roman" panose="02020603050405020304" pitchFamily="18" charset="0"/>
                <a:cs typeface="+mj-cs"/>
              </a:rPr>
              <a:t>ـ</a:t>
            </a:r>
            <a:r>
              <a:rPr lang="ar-SA" b="1" dirty="0">
                <a:latin typeface="Times New Roman" panose="02020603050405020304" pitchFamily="18" charset="0"/>
                <a:ea typeface="Times New Roman" panose="02020603050405020304" pitchFamily="18" charset="0"/>
                <a:cs typeface="+mj-cs"/>
              </a:rPr>
              <a:t>ي</a:t>
            </a:r>
            <a:r>
              <a:rPr lang="ar-EG" b="1" dirty="0">
                <a:latin typeface="Times New Roman" panose="02020603050405020304" pitchFamily="18" charset="0"/>
                <a:ea typeface="Times New Roman" panose="02020603050405020304" pitchFamily="18" charset="0"/>
                <a:cs typeface="+mj-cs"/>
              </a:rPr>
              <a:t>ا -فلك</a:t>
            </a:r>
            <a:r>
              <a:rPr lang="ar-SA" b="1" dirty="0">
                <a:latin typeface="Times New Roman" panose="02020603050405020304" pitchFamily="18" charset="0"/>
                <a:ea typeface="Times New Roman" panose="02020603050405020304" pitchFamily="18" charset="0"/>
                <a:cs typeface="+mj-cs"/>
              </a:rPr>
              <a:t> وعلوم فضاء – فيزياء</a:t>
            </a:r>
            <a:r>
              <a:rPr lang="ar-EG" b="1" dirty="0">
                <a:latin typeface="Times New Roman" panose="02020603050405020304" pitchFamily="18" charset="0"/>
                <a:ea typeface="Times New Roman" panose="02020603050405020304" pitchFamily="18" charset="0"/>
                <a:cs typeface="+mj-cs"/>
              </a:rPr>
              <a:t> حيوية </a:t>
            </a:r>
            <a:r>
              <a:rPr lang="ar-SA" b="1" dirty="0">
                <a:latin typeface="Times New Roman" panose="02020603050405020304" pitchFamily="18" charset="0"/>
                <a:ea typeface="Times New Roman" panose="02020603050405020304" pitchFamily="18" charset="0"/>
                <a:cs typeface="+mj-cs"/>
              </a:rPr>
              <a:t>– جيوفيزياء</a:t>
            </a:r>
            <a:r>
              <a:rPr lang="ar-EG" b="1" dirty="0">
                <a:latin typeface="Times New Roman" panose="02020603050405020304" pitchFamily="18" charset="0"/>
                <a:ea typeface="Times New Roman" panose="02020603050405020304" pitchFamily="18" charset="0"/>
                <a:cs typeface="+mj-cs"/>
              </a:rPr>
              <a:t>.</a:t>
            </a:r>
            <a:endParaRPr lang="en-US" dirty="0">
              <a:latin typeface="Times New Roman" panose="02020603050405020304" pitchFamily="18" charset="0"/>
              <a:ea typeface="Times New Roman" panose="02020603050405020304" pitchFamily="18" charset="0"/>
              <a:cs typeface="+mj-cs"/>
            </a:endParaRPr>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(8)</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269418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397000"/>
            <a:ext cx="10515600" cy="5460999"/>
          </a:xfrm>
        </p:spPr>
        <p:txBody>
          <a:bodyPr>
            <a:normAutofit/>
          </a:bodyPr>
          <a:lstStyle/>
          <a:p>
            <a:pPr algn="r" rtl="1"/>
            <a:r>
              <a:rPr lang="ar-EG" b="1" dirty="0"/>
              <a:t>متطلبات التخرج لنيل درجة البكالوريوس في العلوم هي 146 ساعة معتمدة على الأقل، توزع وفقاً لما يلي : (تابع)</a:t>
            </a:r>
            <a:endParaRPr lang="en-US" dirty="0"/>
          </a:p>
          <a:p>
            <a:pPr algn="r" rtl="1"/>
            <a:r>
              <a:rPr lang="ar-SA" b="1" u="sng" dirty="0"/>
              <a:t>3</a:t>
            </a:r>
            <a:r>
              <a:rPr lang="ar-EG" b="1" u="sng" dirty="0"/>
              <a:t>-متطلبات التخصص</a:t>
            </a:r>
            <a:r>
              <a:rPr lang="ar-EG" b="1" dirty="0"/>
              <a:t>: </a:t>
            </a:r>
            <a:r>
              <a:rPr lang="ar-SA" b="1" dirty="0"/>
              <a:t> </a:t>
            </a:r>
            <a:endParaRPr lang="en-US" dirty="0"/>
          </a:p>
          <a:p>
            <a:pPr marL="736600" algn="r" rtl="1"/>
            <a:r>
              <a:rPr lang="ar-EG" b="1" dirty="0"/>
              <a:t>أ-متطلبات التخصص لنيل درجة البكالوريوس (تخصص منفرد) هي 108 ساعة معتمدة يحددها القسم التابع له مادة التخصص المنفرد.</a:t>
            </a:r>
            <a:endParaRPr lang="en-US" dirty="0"/>
          </a:p>
          <a:p>
            <a:pPr marL="736600" algn="r" rtl="1"/>
            <a:r>
              <a:rPr lang="ar-EG" b="1" dirty="0"/>
              <a:t>ب-متطلبات التخصص لنيل درجة البكالوريوس (تخصص مزدوج) هي 108 ساعة معتمدة بواقع 54 ساعة معتمدة في كل من فرعى التخصص المزدوج يحددها كل من القسمين المعنيين.</a:t>
            </a:r>
            <a:endParaRPr lang="en-US" dirty="0"/>
          </a:p>
          <a:p>
            <a:pPr marL="736600" algn="r" rtl="1"/>
            <a:r>
              <a:rPr lang="ar-EG" b="1" dirty="0"/>
              <a:t>جـ-يؤدى كافة طلاب الكلية بعد اجتيازهم 72 ساعة معتمدة تدريبات تطبيقية لمدة 6 أسابيع في شركات أو مصانع أو هيئات ذات صلة بالتخصص أو بالكلية إذا تعذر إيجاد موقع خارجها وذلك بدون احتساب ساعات معتمدة. ويختار المرشد الأكاديمي الوقت المناسب للتدريب خلال الأجازات الصيفية.</a:t>
            </a:r>
            <a:endParaRPr lang="en-US" dirty="0"/>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129714"/>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(8)</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3816837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algn="r" rtl="1">
              <a:lnSpc>
                <a:spcPct val="150000"/>
              </a:lnSpc>
            </a:pPr>
            <a:r>
              <a:rPr lang="en-US" b="1" u="sng" dirty="0"/>
              <a:t> </a:t>
            </a:r>
            <a:r>
              <a:rPr lang="ar-EG" b="1" u="sng" dirty="0"/>
              <a:t>أولا: القبول </a:t>
            </a:r>
            <a:endParaRPr lang="en-US" dirty="0"/>
          </a:p>
          <a:p>
            <a:pPr algn="r" rtl="1">
              <a:lnSpc>
                <a:spcPct val="150000"/>
              </a:lnSpc>
            </a:pPr>
            <a:r>
              <a:rPr lang="ar-EG" b="1" dirty="0"/>
              <a:t>أ-تقبل كلية العلوم الطلاب الحاصلين على الثانوية العامة (القسم العلمي) أو ما يعادلها وفقاً لشروط القبول التي يحددها المجلس الأعلى للجامعات.    </a:t>
            </a:r>
            <a:endParaRPr lang="en-US" dirty="0"/>
          </a:p>
          <a:p>
            <a:pPr algn="r" rtl="1">
              <a:lnSpc>
                <a:spcPct val="150000"/>
              </a:lnSpc>
            </a:pPr>
            <a:r>
              <a:rPr lang="ar-EG" b="1" dirty="0"/>
              <a:t>ب-يجوز لمجلس الكلية قبول طلاب من الحاصلين على درجة البكالوريوس بتقدير عام جيد على الأقل من الكليات الأخرى للدراسة بالكلية وذلك بعد أخذ رأى مجالس الأقسام المختصة وبشرط ألا تقل مدة الدراسة بالكلية عن سنتين دراسيتين</a:t>
            </a:r>
            <a:endParaRPr lang="en-US" dirty="0"/>
          </a:p>
          <a:p>
            <a:pPr marL="0" indent="520700" algn="r" rtl="1">
              <a:lnSpc>
                <a:spcPct val="150000"/>
              </a:lnSpc>
              <a:buNone/>
            </a:pP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2657404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92500"/>
          </a:bodyPr>
          <a:lstStyle/>
          <a:p>
            <a:pPr marL="0" marR="0" algn="r" rtl="1">
              <a:lnSpc>
                <a:spcPct val="150000"/>
              </a:lnSpc>
              <a:spcBef>
                <a:spcPts val="0"/>
              </a:spcBef>
              <a:spcAft>
                <a:spcPts val="0"/>
              </a:spcAft>
            </a:pPr>
            <a:r>
              <a:rPr lang="ar-EG" b="1" u="sng" dirty="0">
                <a:latin typeface="Times New Roman" panose="02020603050405020304" pitchFamily="18" charset="0"/>
                <a:ea typeface="Times New Roman" panose="02020603050405020304" pitchFamily="18" charset="0"/>
                <a:cs typeface="+mj-cs"/>
              </a:rPr>
              <a:t>ثانياً: التسجيل الأكاديمي</a:t>
            </a:r>
            <a:r>
              <a:rPr lang="ar-EG" b="1" dirty="0">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420370" marR="0" indent="-155575" algn="r" rtl="1">
              <a:lnSpc>
                <a:spcPct val="150000"/>
              </a:lnSpc>
              <a:spcBef>
                <a:spcPts val="0"/>
              </a:spcBef>
              <a:spcAft>
                <a:spcPts val="0"/>
              </a:spcAft>
              <a:tabLst>
                <a:tab pos="484505" algn="r"/>
              </a:tabLst>
            </a:pPr>
            <a:r>
              <a:rPr lang="ar-SA" b="1" dirty="0">
                <a:latin typeface="Times New Roman" panose="02020603050405020304" pitchFamily="18" charset="0"/>
                <a:ea typeface="Times New Roman" panose="02020603050405020304" pitchFamily="18" charset="0"/>
                <a:cs typeface="+mj-cs"/>
              </a:rPr>
              <a:t>أ-يشرف وكيل الكلية لشئون التعليم والطلاب على تنفيذ قواعد التسجيل وإجراءاته وإعداد القوائم لكل من المجموعات الدراسية، الجدول الدراسي، توزيع الطلاب على السادة المرشدين الأكاديميين، تجهيز بطاقات المقررات للطلاب وهي عبارة عن البطاقات المنفردة لكل مقرر بالإضافة إلى البطاقات الإجمالية لكل طالب، على أن تسجل البيانات الأكاديمية في سجلات خاصة معتمدة</a:t>
            </a:r>
            <a:r>
              <a:rPr lang="ar-EG" b="1" dirty="0">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ويتم الانتهاء من تسجيل الطلاب في الأسبوع الأول من بد</a:t>
            </a:r>
            <a:r>
              <a:rPr lang="ar-EG" b="1" dirty="0">
                <a:latin typeface="Times New Roman" panose="02020603050405020304" pitchFamily="18" charset="0"/>
                <a:ea typeface="Times New Roman" panose="02020603050405020304" pitchFamily="18" charset="0"/>
                <a:cs typeface="+mj-cs"/>
              </a:rPr>
              <a:t>ء</a:t>
            </a:r>
            <a:r>
              <a:rPr lang="ar-SA" b="1" dirty="0">
                <a:latin typeface="Times New Roman" panose="02020603050405020304" pitchFamily="18" charset="0"/>
                <a:ea typeface="Times New Roman" panose="02020603050405020304" pitchFamily="18" charset="0"/>
                <a:cs typeface="+mj-cs"/>
              </a:rPr>
              <a:t> الفصل الدراسي</a:t>
            </a:r>
            <a:r>
              <a:rPr lang="ar-EG" b="1" dirty="0">
                <a:latin typeface="Times New Roman" panose="02020603050405020304" pitchFamily="18" charset="0"/>
                <a:ea typeface="Times New Roman" panose="02020603050405020304" pitchFamily="18" charset="0"/>
                <a:cs typeface="+mj-cs"/>
              </a:rPr>
              <a:t>.</a:t>
            </a:r>
            <a:endParaRPr lang="en-US" dirty="0">
              <a:latin typeface="Times New Roman" panose="02020603050405020304" pitchFamily="18" charset="0"/>
              <a:ea typeface="Times New Roman" panose="02020603050405020304" pitchFamily="18" charset="0"/>
              <a:cs typeface="+mj-cs"/>
            </a:endParaRPr>
          </a:p>
          <a:p>
            <a:pPr marL="420370" marR="0" indent="-155575" algn="r" rtl="1">
              <a:lnSpc>
                <a:spcPct val="150000"/>
              </a:lnSpc>
              <a:spcBef>
                <a:spcPts val="0"/>
              </a:spcBef>
              <a:spcAft>
                <a:spcPts val="0"/>
              </a:spcAft>
              <a:tabLst>
                <a:tab pos="484505" algn="r"/>
              </a:tabLst>
            </a:pPr>
            <a:r>
              <a:rPr lang="ar-SA" b="1" dirty="0">
                <a:latin typeface="Times New Roman" panose="02020603050405020304" pitchFamily="18" charset="0"/>
                <a:ea typeface="Times New Roman" panose="02020603050405020304" pitchFamily="18" charset="0"/>
                <a:cs typeface="+mj-cs"/>
              </a:rPr>
              <a:t>ب-يجوز للطالب الذي لم يتمكن من التسجيل لأسباب قهرية تقرها لجنة شئون الطلاب ويوافق عليها مجلس الكلية أن يسجل تسجيلا متأخرا خلال الفترة الإضافية للتسجيل (الأسبوع الثاني).</a:t>
            </a:r>
            <a:endParaRPr lang="en-US" dirty="0">
              <a:latin typeface="Times New Roman" panose="02020603050405020304" pitchFamily="18" charset="0"/>
              <a:ea typeface="Times New Roman" panose="02020603050405020304" pitchFamily="18" charset="0"/>
              <a:cs typeface="+mj-cs"/>
            </a:endParaRPr>
          </a:p>
          <a:p>
            <a:pPr marL="0" indent="520700" algn="r" rtl="1">
              <a:lnSpc>
                <a:spcPct val="150000"/>
              </a:lnSpc>
              <a:buNone/>
            </a:pP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(9)</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1035987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0" marR="0" algn="justLow" rtl="1">
              <a:lnSpc>
                <a:spcPct val="200000"/>
              </a:lnSpc>
              <a:spcBef>
                <a:spcPts val="0"/>
              </a:spcBef>
              <a:spcAft>
                <a:spcPts val="0"/>
              </a:spcAft>
            </a:pPr>
            <a:r>
              <a:rPr lang="ar-EG" b="1" u="sng" dirty="0">
                <a:latin typeface="Times New Roman" panose="02020603050405020304" pitchFamily="18" charset="0"/>
                <a:ea typeface="Times New Roman" panose="02020603050405020304" pitchFamily="18" charset="0"/>
              </a:rPr>
              <a:t>ثالثاً: الإرشاد الأكاديمي</a:t>
            </a:r>
            <a:endParaRPr lang="en-US" dirty="0">
              <a:latin typeface="Times New Roman" panose="02020603050405020304" pitchFamily="18" charset="0"/>
              <a:ea typeface="Times New Roman" panose="02020603050405020304" pitchFamily="18" charset="0"/>
            </a:endParaRPr>
          </a:p>
          <a:p>
            <a:pPr marL="269875" marR="0" indent="-13970" algn="justLow"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rPr>
              <a:t>الطالب له مرشد أكاديمي، مهمته توجيه الطالب دراسياً ومساعدته على اختيار المواد مع تحديد عدد الساعات التي يسجل فيها وفقا لظروفه وقدراته واستعداداته، ومساعدته على حل المشكلات التي قد تعترضه أثناء الدراسة. </a:t>
            </a:r>
            <a:endParaRPr lang="en-US" dirty="0">
              <a:latin typeface="Times New Roman" panose="02020603050405020304" pitchFamily="18" charset="0"/>
              <a:ea typeface="Times New Roman" panose="02020603050405020304" pitchFamily="18" charset="0"/>
            </a:endParaRPr>
          </a:p>
          <a:p>
            <a:pPr marL="0" indent="520700" algn="r" rtl="1">
              <a:lnSpc>
                <a:spcPct val="200000"/>
              </a:lnSpc>
              <a:buNone/>
            </a:pPr>
            <a:endParaRPr lang="en-US" b="1" dirty="0">
              <a:cs typeface="+mj-cs"/>
            </a:endParaRPr>
          </a:p>
          <a:p>
            <a:pPr algn="r">
              <a:lnSpc>
                <a:spcPct val="20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(9)</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1494774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371601"/>
            <a:ext cx="10515600" cy="5219113"/>
          </a:xfrm>
        </p:spPr>
        <p:txBody>
          <a:bodyPr>
            <a:normAutofit fontScale="92500" lnSpcReduction="20000"/>
          </a:bodyPr>
          <a:lstStyle/>
          <a:p>
            <a:pPr algn="r" rtl="1">
              <a:lnSpc>
                <a:spcPct val="150000"/>
              </a:lnSpc>
            </a:pPr>
            <a:r>
              <a:rPr lang="ar-EG" b="1" u="sng" dirty="0">
                <a:cs typeface="+mj-cs"/>
              </a:rPr>
              <a:t>رابعاً: العبء الدراسي</a:t>
            </a:r>
            <a:endParaRPr lang="en-US" dirty="0">
              <a:cs typeface="+mj-cs"/>
            </a:endParaRPr>
          </a:p>
          <a:p>
            <a:pPr algn="r" rtl="1">
              <a:lnSpc>
                <a:spcPct val="150000"/>
              </a:lnSpc>
            </a:pPr>
            <a:r>
              <a:rPr lang="ar-SA" b="1" dirty="0">
                <a:cs typeface="+mj-cs"/>
              </a:rPr>
              <a:t>1</a:t>
            </a:r>
            <a:r>
              <a:rPr lang="ar-EG" b="1" dirty="0">
                <a:cs typeface="+mj-cs"/>
              </a:rPr>
              <a:t>-يسمح للطالب بالتسجيل فيما لا يقل عن 12 ساعة ولا يزيد عن 19 ساعة معتمدة لكل فصل دراسي، ويجوز إنقاص الحد الأدنى في حالات مبررة يوافق عليها مجلس الكلية</a:t>
            </a:r>
            <a:r>
              <a:rPr lang="ar-SA" b="1" dirty="0">
                <a:cs typeface="+mj-cs"/>
              </a:rPr>
              <a:t>.  </a:t>
            </a:r>
            <a:r>
              <a:rPr lang="ar-EG" b="1" dirty="0">
                <a:cs typeface="+mj-cs"/>
              </a:rPr>
              <a:t>ويستثنى من ذلك الحالات التالية: </a:t>
            </a:r>
            <a:endParaRPr lang="en-US" dirty="0">
              <a:cs typeface="+mj-cs"/>
            </a:endParaRPr>
          </a:p>
          <a:p>
            <a:pPr algn="r" rtl="1">
              <a:lnSpc>
                <a:spcPct val="150000"/>
              </a:lnSpc>
            </a:pPr>
            <a:r>
              <a:rPr lang="ar-EG" b="1" dirty="0">
                <a:cs typeface="+mj-cs"/>
              </a:rPr>
              <a:t>أ-ما تطرحه الأقسام من ساعات وفقاً لبرامجها الخاصة.</a:t>
            </a:r>
            <a:endParaRPr lang="en-US" dirty="0">
              <a:cs typeface="+mj-cs"/>
            </a:endParaRPr>
          </a:p>
          <a:p>
            <a:pPr algn="r" rtl="1">
              <a:lnSpc>
                <a:spcPct val="150000"/>
              </a:lnSpc>
            </a:pPr>
            <a:r>
              <a:rPr lang="ar-EG" b="1" dirty="0">
                <a:cs typeface="+mj-cs"/>
              </a:rPr>
              <a:t>ب-يمكن للطالب المتفوق (الذي له معدل تراكمي 3 فأكثر) أن يضيف إلى ذلك ساعتين معتمدتين في الفصل الدراسي الواحد وبحد أقصى 8 ساعات معتمدة طوال فترة الدراسة في مقررات إضافية اختيارية من متطلبات التخصص بأقسام الكلية المختلفة، على ان يضاف تقديره فيها إلى معدله التراكمي.</a:t>
            </a: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104314"/>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(9)</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377171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92500"/>
          </a:bodyPr>
          <a:lstStyle/>
          <a:p>
            <a:pPr algn="r" rtl="1"/>
            <a:r>
              <a:rPr lang="ar-EG" b="1" u="sng" dirty="0"/>
              <a:t>رابعاً: العبء الدراسي (تابع)</a:t>
            </a:r>
            <a:endParaRPr lang="en-US" dirty="0"/>
          </a:p>
          <a:p>
            <a:pPr algn="r" rtl="1"/>
            <a:r>
              <a:rPr lang="ar-SA" b="1" dirty="0"/>
              <a:t>1</a:t>
            </a:r>
            <a:r>
              <a:rPr lang="ar-EG" b="1" dirty="0"/>
              <a:t>-يسمح للطالب بالتسجيل فيما لا يقل عن 12 ساعة ولا يزيد عن 19 ساعة معتمدة لكل فصل دراسي، ويجوز إنقاص الحد الأدنى في حالات مبررة يوافق عليها مجلس الكلية</a:t>
            </a:r>
            <a:r>
              <a:rPr lang="ar-SA" b="1" dirty="0"/>
              <a:t>.  </a:t>
            </a:r>
            <a:r>
              <a:rPr lang="ar-EG" b="1" dirty="0"/>
              <a:t>ويستثنى من ذلك الحالات التالية: (تابع)</a:t>
            </a:r>
            <a:endParaRPr lang="en-US" dirty="0"/>
          </a:p>
          <a:p>
            <a:pPr algn="r" rtl="1"/>
            <a:r>
              <a:rPr lang="ar-EG" b="1" dirty="0"/>
              <a:t>جـ-يجوز لمجلس الكلية زيادة الحد الأقصى للعبء الدراسي في الفصل الدراسي الأخير </a:t>
            </a:r>
            <a:br>
              <a:rPr lang="ar-EG" b="1" dirty="0"/>
            </a:br>
            <a:r>
              <a:rPr lang="ar-EG" b="1" dirty="0"/>
              <a:t>(ترم تخرج) للطالب بحد أقصى أربع ساعات معتمدة بغرض إتمام متطلبات التخرج.</a:t>
            </a:r>
            <a:endParaRPr lang="en-US" dirty="0"/>
          </a:p>
          <a:p>
            <a:pPr algn="r" rtl="1"/>
            <a:r>
              <a:rPr lang="ar-EG" b="1" dirty="0"/>
              <a:t>د -لا يسمح للطالب الذي له معدل تراكمي أقل من 1.00 بالتسجيل في أكثر من 12 ساعة معتمدة في الفصل الدراسي.  </a:t>
            </a:r>
            <a:endParaRPr lang="en-US" dirty="0"/>
          </a:p>
          <a:p>
            <a:pPr algn="r" rtl="1"/>
            <a:r>
              <a:rPr lang="ar-EG" b="1" dirty="0"/>
              <a:t>هـ-يجوز أن يعفى الطالب المحول من جامعة أخرى معترفاً بها من بعض مقررات المستويين الأول والثاني إذا ثبت أنه قد درس ونجح في مقررات تعادلها في الجامعة المحول منها ويكون الإعفاء بقرار من رئيس الجامعة بعد موافقة مجلس الكلية ولا يجوز الإعفاء من أي مقرر من مقررات المستويين الثالث والرابع أو أجزاء من مقررات الفرقتين الأولى والثانية.</a:t>
            </a:r>
            <a:endParaRPr lang="en-US" dirty="0"/>
          </a:p>
          <a:p>
            <a:pPr marL="0" indent="520700" algn="r" rtl="1">
              <a:lnSpc>
                <a:spcPct val="200000"/>
              </a:lnSpc>
              <a:buNone/>
            </a:pPr>
            <a:endParaRPr lang="en-US" b="1" dirty="0">
              <a:cs typeface="+mj-cs"/>
            </a:endParaRPr>
          </a:p>
          <a:p>
            <a:pPr algn="r">
              <a:lnSpc>
                <a:spcPct val="20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en-US" sz="3600" b="1" dirty="0">
                <a:latin typeface="Times New Roman" panose="02020603050405020304" pitchFamily="18" charset="0"/>
                <a:ea typeface="Times New Roman" panose="02020603050405020304" pitchFamily="18" charset="0"/>
              </a:rPr>
              <a:t>(9)</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2794533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BF5463-D8F5-4ACE-AE06-4F149744C580}"/>
              </a:ext>
            </a:extLst>
          </p:cNvPr>
          <p:cNvSpPr>
            <a:spLocks noGrp="1"/>
          </p:cNvSpPr>
          <p:nvPr>
            <p:ph type="title"/>
          </p:nvPr>
        </p:nvSpPr>
        <p:spPr>
          <a:xfrm>
            <a:off x="838200" y="2766218"/>
            <a:ext cx="10515600" cy="1325563"/>
          </a:xfrm>
        </p:spPr>
        <p:txBody>
          <a:bodyPr>
            <a:normAutofit fontScale="90000"/>
          </a:bodyPr>
          <a:lstStyle/>
          <a:p>
            <a:pPr algn="ctr" rtl="1"/>
            <a:r>
              <a:rPr lang="ar-EG" b="1" dirty="0">
                <a:latin typeface="Times New Roman" panose="02020603050405020304" pitchFamily="18" charset="0"/>
                <a:ea typeface="Times New Roman" panose="02020603050405020304" pitchFamily="18" charset="0"/>
                <a:cs typeface="PT Bold Heading"/>
              </a:rPr>
              <a:t>شروط القبول بالتخصصات المختلفة وشروط أقسامها الأكاديمية  </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961544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F555-4BEA-4C00-87A7-53A54A3BC519}"/>
              </a:ext>
            </a:extLst>
          </p:cNvPr>
          <p:cNvSpPr>
            <a:spLocks noGrp="1"/>
          </p:cNvSpPr>
          <p:nvPr>
            <p:ph type="title"/>
          </p:nvPr>
        </p:nvSpPr>
        <p:spPr>
          <a:xfrm>
            <a:off x="838200" y="355600"/>
            <a:ext cx="10515600" cy="5511799"/>
          </a:xfrm>
        </p:spPr>
        <p:txBody>
          <a:bodyPr>
            <a:normAutofit/>
          </a:bodyPr>
          <a:lstStyle/>
          <a:p>
            <a:pPr algn="ctr">
              <a:lnSpc>
                <a:spcPct val="150000"/>
              </a:lnSpc>
            </a:pPr>
            <a:r>
              <a:rPr lang="ar-EG" b="1" dirty="0"/>
              <a:t>تتم الدراسة بنظام الساعات المعتمدة الذي تطبقه أغلب جامعات العالم المتقدم وليس الفصول الدراسية ولا السنوات الدراسية. </a:t>
            </a:r>
            <a:br>
              <a:rPr lang="en-US" b="1" dirty="0"/>
            </a:br>
            <a:r>
              <a:rPr lang="ar-EG" b="1" dirty="0"/>
              <a:t>وتتم الدراسة طبقا لبنود لائحة الكلية التالية:</a:t>
            </a:r>
            <a:endParaRPr lang="en-US" dirty="0"/>
          </a:p>
        </p:txBody>
      </p:sp>
    </p:spTree>
    <p:extLst>
      <p:ext uri="{BB962C8B-B14F-4D97-AF65-F5344CB8AC3E}">
        <p14:creationId xmlns:p14="http://schemas.microsoft.com/office/powerpoint/2010/main" val="4085845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32DD8E-75BC-4B4E-B04A-B6D3F1501D7A}"/>
              </a:ext>
            </a:extLst>
          </p:cNvPr>
          <p:cNvSpPr>
            <a:spLocks noGrp="1"/>
          </p:cNvSpPr>
          <p:nvPr>
            <p:ph idx="1"/>
          </p:nvPr>
        </p:nvSpPr>
        <p:spPr>
          <a:xfrm>
            <a:off x="838200" y="1117600"/>
            <a:ext cx="10515600" cy="5059363"/>
          </a:xfrm>
        </p:spPr>
        <p:txBody>
          <a:bodyPr/>
          <a:lstStyle/>
          <a:p>
            <a:pPr algn="r" rtl="1">
              <a:lnSpc>
                <a:spcPct val="200000"/>
              </a:lnSpc>
            </a:pPr>
            <a:r>
              <a:rPr lang="ar-EG" b="1" dirty="0"/>
              <a:t>يوجد عدد 12 ساعة معتمدة تطلبها الكلية من بين عدة فروع، وان أقسام الكلية المختلفة تشترط لتخصصاتها أن الطالب يجب عليه اجتياز بعض هذه المقررات بالمستوى الأول، لذا وجب علينا إرشادك بكيفية اختيار تلك المقررات التي تؤهلك للالتحاق بهذه التخصصات لكل من طلبة شعبة علمي علوم وطلبة شعبة علمي رياضيات.  ننصح بقراءة الجدولين التاليين طبقا لشعبتك بالثانوية العامة بعناية شديدة:</a:t>
            </a:r>
            <a:endParaRPr lang="en-US" dirty="0"/>
          </a:p>
        </p:txBody>
      </p:sp>
    </p:spTree>
    <p:extLst>
      <p:ext uri="{BB962C8B-B14F-4D97-AF65-F5344CB8AC3E}">
        <p14:creationId xmlns:p14="http://schemas.microsoft.com/office/powerpoint/2010/main" val="55913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35CB242-38FE-4BD9-AB9B-F89738B87F87}"/>
              </a:ext>
            </a:extLst>
          </p:cNvPr>
          <p:cNvPicPr>
            <a:picLocks noChangeAspect="1"/>
          </p:cNvPicPr>
          <p:nvPr/>
        </p:nvPicPr>
        <p:blipFill>
          <a:blip r:embed="rId2"/>
          <a:stretch>
            <a:fillRect/>
          </a:stretch>
        </p:blipFill>
        <p:spPr>
          <a:xfrm>
            <a:off x="1803400" y="431800"/>
            <a:ext cx="8204200" cy="6222999"/>
          </a:xfrm>
          <a:prstGeom prst="rect">
            <a:avLst/>
          </a:prstGeom>
        </p:spPr>
      </p:pic>
    </p:spTree>
    <p:extLst>
      <p:ext uri="{BB962C8B-B14F-4D97-AF65-F5344CB8AC3E}">
        <p14:creationId xmlns:p14="http://schemas.microsoft.com/office/powerpoint/2010/main" val="341355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120E0AD-7AF2-4FCD-8AB2-B0B3BC359D21}"/>
              </a:ext>
            </a:extLst>
          </p:cNvPr>
          <p:cNvPicPr>
            <a:picLocks noChangeAspect="1"/>
          </p:cNvPicPr>
          <p:nvPr/>
        </p:nvPicPr>
        <p:blipFill>
          <a:blip r:embed="rId2"/>
          <a:stretch>
            <a:fillRect/>
          </a:stretch>
        </p:blipFill>
        <p:spPr>
          <a:xfrm>
            <a:off x="1828800" y="734140"/>
            <a:ext cx="8559800" cy="5717460"/>
          </a:xfrm>
          <a:prstGeom prst="rect">
            <a:avLst/>
          </a:prstGeom>
        </p:spPr>
      </p:pic>
    </p:spTree>
    <p:extLst>
      <p:ext uri="{BB962C8B-B14F-4D97-AF65-F5344CB8AC3E}">
        <p14:creationId xmlns:p14="http://schemas.microsoft.com/office/powerpoint/2010/main" val="3946655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E77D170-11F4-4520-B533-FD76EC423865}"/>
              </a:ext>
            </a:extLst>
          </p:cNvPr>
          <p:cNvPicPr>
            <a:picLocks noChangeAspect="1"/>
          </p:cNvPicPr>
          <p:nvPr/>
        </p:nvPicPr>
        <p:blipFill>
          <a:blip r:embed="rId2"/>
          <a:stretch>
            <a:fillRect/>
          </a:stretch>
        </p:blipFill>
        <p:spPr>
          <a:xfrm>
            <a:off x="2514600" y="584200"/>
            <a:ext cx="7721599" cy="5918200"/>
          </a:xfrm>
          <a:prstGeom prst="rect">
            <a:avLst/>
          </a:prstGeom>
        </p:spPr>
      </p:pic>
    </p:spTree>
    <p:extLst>
      <p:ext uri="{BB962C8B-B14F-4D97-AF65-F5344CB8AC3E}">
        <p14:creationId xmlns:p14="http://schemas.microsoft.com/office/powerpoint/2010/main" val="160346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85000" lnSpcReduction="20000"/>
          </a:bodyPr>
          <a:lstStyle/>
          <a:p>
            <a:pPr algn="r" rtl="1"/>
            <a:r>
              <a:rPr lang="ar-EG" b="1" dirty="0">
                <a:ea typeface="Times New Roman" panose="02020603050405020304" pitchFamily="18" charset="0"/>
                <a:cs typeface="Times New Roman" panose="02020603050405020304" pitchFamily="18" charset="0"/>
              </a:rPr>
              <a:t>تتكون كلية العلوم من الأقسام التالية:</a:t>
            </a:r>
          </a:p>
          <a:p>
            <a:pPr marL="0" indent="0" algn="r" rtl="1">
              <a:buNone/>
            </a:pPr>
            <a:r>
              <a:rPr lang="ar-EG" dirty="0">
                <a:cs typeface="+mj-cs"/>
              </a:rPr>
              <a:t>1</a:t>
            </a:r>
            <a:r>
              <a:rPr lang="ar-SA" dirty="0">
                <a:cs typeface="+mj-cs"/>
              </a:rPr>
              <a:t>-</a:t>
            </a:r>
            <a:r>
              <a:rPr lang="ar-EG" dirty="0">
                <a:cs typeface="+mj-cs"/>
              </a:rPr>
              <a:t>قسم</a:t>
            </a:r>
            <a:r>
              <a:rPr lang="ar-SA" dirty="0">
                <a:cs typeface="+mj-cs"/>
              </a:rPr>
              <a:t> الرياضيات</a:t>
            </a:r>
            <a:endParaRPr lang="en-US" dirty="0">
              <a:cs typeface="+mj-cs"/>
            </a:endParaRPr>
          </a:p>
          <a:p>
            <a:pPr marL="0" indent="0" algn="r" rtl="1">
              <a:buNone/>
            </a:pPr>
            <a:r>
              <a:rPr lang="ar-SA" dirty="0">
                <a:cs typeface="+mj-cs"/>
              </a:rPr>
              <a:t>2-قسم الفيزياء</a:t>
            </a:r>
            <a:endParaRPr lang="en-US" dirty="0">
              <a:cs typeface="+mj-cs"/>
            </a:endParaRPr>
          </a:p>
          <a:p>
            <a:pPr marL="0" indent="0" algn="r" rtl="1">
              <a:buNone/>
            </a:pPr>
            <a:r>
              <a:rPr lang="ar-EG" dirty="0">
                <a:cs typeface="+mj-cs"/>
              </a:rPr>
              <a:t>3</a:t>
            </a:r>
            <a:r>
              <a:rPr lang="ar-SA" dirty="0">
                <a:cs typeface="+mj-cs"/>
              </a:rPr>
              <a:t>-قسم الكيمياء</a:t>
            </a:r>
            <a:endParaRPr lang="en-US" dirty="0">
              <a:cs typeface="+mj-cs"/>
            </a:endParaRPr>
          </a:p>
          <a:p>
            <a:pPr marL="0" indent="0" algn="r" rtl="1">
              <a:buNone/>
            </a:pPr>
            <a:r>
              <a:rPr lang="ar-EG" dirty="0">
                <a:cs typeface="+mj-cs"/>
              </a:rPr>
              <a:t>4</a:t>
            </a:r>
            <a:r>
              <a:rPr lang="ar-SA" dirty="0">
                <a:cs typeface="+mj-cs"/>
              </a:rPr>
              <a:t>-قسم النبات</a:t>
            </a:r>
            <a:endParaRPr lang="en-US" dirty="0">
              <a:cs typeface="+mj-cs"/>
            </a:endParaRPr>
          </a:p>
          <a:p>
            <a:pPr marL="0" indent="0" algn="r">
              <a:buNone/>
            </a:pPr>
            <a:r>
              <a:rPr lang="ar-EG" dirty="0">
                <a:cs typeface="+mj-cs"/>
              </a:rPr>
              <a:t>5</a:t>
            </a:r>
            <a:r>
              <a:rPr lang="ar-SA" dirty="0">
                <a:cs typeface="+mj-cs"/>
              </a:rPr>
              <a:t>-قسم علم الحيوان</a:t>
            </a:r>
            <a:endParaRPr lang="ar-EG" dirty="0">
              <a:cs typeface="+mj-cs"/>
            </a:endParaRPr>
          </a:p>
          <a:p>
            <a:pPr marL="0" indent="0" algn="r" rtl="1">
              <a:buNone/>
            </a:pPr>
            <a:r>
              <a:rPr lang="ar-EG" dirty="0">
                <a:cs typeface="+mj-cs"/>
              </a:rPr>
              <a:t>6</a:t>
            </a:r>
            <a:r>
              <a:rPr lang="ar-SA" dirty="0">
                <a:cs typeface="+mj-cs"/>
              </a:rPr>
              <a:t>-قسم الجيولوجيا</a:t>
            </a:r>
            <a:endParaRPr lang="en-US" dirty="0">
              <a:cs typeface="+mj-cs"/>
            </a:endParaRPr>
          </a:p>
          <a:p>
            <a:pPr marL="0" indent="0" algn="r" rtl="1">
              <a:buNone/>
            </a:pPr>
            <a:r>
              <a:rPr lang="ar-EG" dirty="0">
                <a:cs typeface="+mj-cs"/>
              </a:rPr>
              <a:t>7</a:t>
            </a:r>
            <a:r>
              <a:rPr lang="ar-SA" dirty="0">
                <a:cs typeface="+mj-cs"/>
              </a:rPr>
              <a:t>-قسم علم الحشرات</a:t>
            </a:r>
            <a:endParaRPr lang="en-US" dirty="0">
              <a:cs typeface="+mj-cs"/>
            </a:endParaRPr>
          </a:p>
          <a:p>
            <a:pPr marL="0" indent="0" algn="r" rtl="1">
              <a:buNone/>
            </a:pPr>
            <a:r>
              <a:rPr lang="ar-EG" dirty="0">
                <a:cs typeface="+mj-cs"/>
              </a:rPr>
              <a:t>8</a:t>
            </a:r>
            <a:r>
              <a:rPr lang="ar-SA" dirty="0">
                <a:cs typeface="+mj-cs"/>
              </a:rPr>
              <a:t>-قسم الفلك والأرصاد الجوية</a:t>
            </a:r>
            <a:endParaRPr lang="en-US" dirty="0">
              <a:cs typeface="+mj-cs"/>
            </a:endParaRPr>
          </a:p>
          <a:p>
            <a:pPr marL="0" indent="0" algn="r" rtl="1">
              <a:buNone/>
            </a:pPr>
            <a:r>
              <a:rPr lang="ar-EG" dirty="0">
                <a:cs typeface="+mj-cs"/>
              </a:rPr>
              <a:t>9</a:t>
            </a:r>
            <a:r>
              <a:rPr lang="ar-SA" dirty="0">
                <a:cs typeface="+mj-cs"/>
              </a:rPr>
              <a:t>-قسم </a:t>
            </a:r>
            <a:r>
              <a:rPr lang="ar-EG" dirty="0">
                <a:cs typeface="+mj-cs"/>
              </a:rPr>
              <a:t>الفيزياء الحيوية </a:t>
            </a:r>
            <a:r>
              <a:rPr lang="ar-SA" dirty="0">
                <a:cs typeface="+mj-cs"/>
              </a:rPr>
              <a:t>	</a:t>
            </a:r>
            <a:endParaRPr lang="en-US" dirty="0">
              <a:cs typeface="+mj-cs"/>
            </a:endParaRPr>
          </a:p>
          <a:p>
            <a:pPr marL="0" indent="0" algn="r" rtl="1">
              <a:buNone/>
            </a:pPr>
            <a:r>
              <a:rPr lang="ar-SA" dirty="0">
                <a:cs typeface="+mj-cs"/>
              </a:rPr>
              <a:t>10</a:t>
            </a:r>
            <a:r>
              <a:rPr lang="ar-EG" dirty="0">
                <a:cs typeface="+mj-cs"/>
              </a:rPr>
              <a:t>-</a:t>
            </a:r>
            <a:r>
              <a:rPr lang="ar-SA" dirty="0">
                <a:cs typeface="+mj-cs"/>
              </a:rPr>
              <a:t>قسم الجيوفيزياء</a:t>
            </a: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a:t>
            </a:r>
            <a:r>
              <a:rPr lang="ar-EG" sz="3600" b="1" dirty="0">
                <a:latin typeface="Times New Roman" panose="02020603050405020304" pitchFamily="18" charset="0"/>
                <a:ea typeface="Times New Roman" panose="02020603050405020304" pitchFamily="18" charset="0"/>
              </a:rPr>
              <a:t>البند </a:t>
            </a:r>
            <a:endParaRPr lang="en-US" sz="3600" dirty="0"/>
          </a:p>
        </p:txBody>
      </p:sp>
    </p:spTree>
    <p:extLst>
      <p:ext uri="{BB962C8B-B14F-4D97-AF65-F5344CB8AC3E}">
        <p14:creationId xmlns:p14="http://schemas.microsoft.com/office/powerpoint/2010/main" val="97284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76BBD-9FCA-40B4-B681-D9C6BFC4A742}"/>
              </a:ext>
            </a:extLst>
          </p:cNvPr>
          <p:cNvSpPr>
            <a:spLocks noGrp="1"/>
          </p:cNvSpPr>
          <p:nvPr>
            <p:ph idx="1"/>
          </p:nvPr>
        </p:nvSpPr>
        <p:spPr>
          <a:xfrm>
            <a:off x="838200" y="1674055"/>
            <a:ext cx="10515600" cy="4867422"/>
          </a:xfrm>
        </p:spPr>
        <p:txBody>
          <a:bodyPr>
            <a:normAutofit/>
          </a:bodyPr>
          <a:lstStyle/>
          <a:p>
            <a:pPr algn="r" rtl="1">
              <a:lnSpc>
                <a:spcPct val="200000"/>
              </a:lnSpc>
            </a:pPr>
            <a:r>
              <a:rPr lang="ar-EG" b="1" dirty="0"/>
              <a:t>تمنح جامعة القاهرة  بناء على طلب مجلس كلية العلوم عدد 26 درجة علمية (بكالوريوس العلوم) في التخصصات المبينة بالمادة (2) باللائحة  (12 تخصص منفرد و14 تخصص مزدوج)،  كما تقبل الكلية الطلبة الحاصلين على شهادة الثانوية العامة شعبتي علمي علوم وعلمي رياضيات، ويمكن للطالب أن  يتخصص في أحد هذه التخصصات طبقا (إذا حقق متطلباتها المذكورة بالبند التالي) للجدول التالي: </a:t>
            </a:r>
            <a:endParaRPr lang="en-US" dirty="0"/>
          </a:p>
          <a:p>
            <a:pPr algn="r" rtl="1">
              <a:lnSpc>
                <a:spcPct val="200000"/>
              </a:lnSpc>
            </a:pPr>
            <a:endParaRPr lang="en-US" dirty="0"/>
          </a:p>
        </p:txBody>
      </p:sp>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0676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(2)</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191408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0676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ar-EG" sz="3600" b="1" spc="-5" dirty="0">
                <a:latin typeface="Times New Roman" panose="02020603050405020304" pitchFamily="18" charset="0"/>
                <a:ea typeface="Times New Roman" panose="02020603050405020304" pitchFamily="18" charset="0"/>
              </a:rPr>
              <a:t> </a:t>
            </a:r>
            <a:r>
              <a:rPr lang="ar-EG" sz="2000" b="1" spc="-5" dirty="0">
                <a:latin typeface="Times New Roman" panose="02020603050405020304" pitchFamily="18" charset="0"/>
                <a:ea typeface="Times New Roman" panose="02020603050405020304" pitchFamily="18" charset="0"/>
              </a:rPr>
              <a:t>تابع</a:t>
            </a:r>
            <a:r>
              <a:rPr lang="ar-EG"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(2)</a:t>
            </a:r>
            <a:r>
              <a:rPr lang="ar-EG" sz="3600" b="1" dirty="0">
                <a:latin typeface="Times New Roman" panose="02020603050405020304" pitchFamily="18" charset="0"/>
                <a:ea typeface="Times New Roman" panose="02020603050405020304" pitchFamily="18" charset="0"/>
              </a:rPr>
              <a:t>بند </a:t>
            </a:r>
            <a:endParaRPr lang="en-US" sz="3600" dirty="0"/>
          </a:p>
        </p:txBody>
      </p:sp>
      <p:pic>
        <p:nvPicPr>
          <p:cNvPr id="2" name="Picture 1">
            <a:extLst>
              <a:ext uri="{FF2B5EF4-FFF2-40B4-BE49-F238E27FC236}">
                <a16:creationId xmlns:a16="http://schemas.microsoft.com/office/drawing/2014/main" id="{53614B9E-7A1D-4858-A1F6-A081E78CC0B4}"/>
              </a:ext>
            </a:extLst>
          </p:cNvPr>
          <p:cNvPicPr>
            <a:picLocks noChangeAspect="1"/>
          </p:cNvPicPr>
          <p:nvPr/>
        </p:nvPicPr>
        <p:blipFill>
          <a:blip r:embed="rId2"/>
          <a:stretch>
            <a:fillRect/>
          </a:stretch>
        </p:blipFill>
        <p:spPr>
          <a:xfrm>
            <a:off x="2692400" y="2032000"/>
            <a:ext cx="7467600" cy="4558714"/>
          </a:xfrm>
          <a:prstGeom prst="rect">
            <a:avLst/>
          </a:prstGeom>
        </p:spPr>
      </p:pic>
    </p:spTree>
    <p:extLst>
      <p:ext uri="{BB962C8B-B14F-4D97-AF65-F5344CB8AC3E}">
        <p14:creationId xmlns:p14="http://schemas.microsoft.com/office/powerpoint/2010/main" val="237014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68599"/>
            <a:ext cx="10515600" cy="3408363"/>
          </a:xfrm>
        </p:spPr>
        <p:txBody>
          <a:bodyPr>
            <a:normAutofit/>
          </a:bodyPr>
          <a:lstStyle/>
          <a:p>
            <a:pPr marL="0" indent="0" algn="ctr" rtl="1">
              <a:lnSpc>
                <a:spcPct val="200000"/>
              </a:lnSpc>
              <a:buNone/>
            </a:pPr>
            <a:r>
              <a:rPr lang="ar-EG" b="1" dirty="0">
                <a:latin typeface="Times New Roman" panose="02020603050405020304" pitchFamily="18" charset="0"/>
                <a:ea typeface="Times New Roman" panose="02020603050405020304" pitchFamily="18" charset="0"/>
                <a:cs typeface="Times New Roman" panose="02020603050405020304" pitchFamily="18" charset="0"/>
              </a:rPr>
              <a:t>نظام الدراسة المتبع في الكلية هو نظام الساعات المعتمدة في إطار الفصل الدراسي، واللغة الإنجليزية هي لغة الدراسة والامتحانات.</a:t>
            </a:r>
            <a:endParaRPr lang="en-US" b="1" dirty="0">
              <a:latin typeface="Times New Roman" panose="02020603050405020304" pitchFamily="18" charset="0"/>
              <a:ea typeface="Times New Roman" panose="02020603050405020304" pitchFamily="18" charset="0"/>
              <a:cs typeface="Simplified Arabic" panose="02020603050405020304" pitchFamily="18" charset="-78"/>
            </a:endParaRP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(3)</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3009124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lnSpcReduction="10000"/>
          </a:bodyPr>
          <a:lstStyle/>
          <a:p>
            <a:pPr marL="0" indent="0" algn="r" rtl="1">
              <a:lnSpc>
                <a:spcPct val="200000"/>
              </a:lnSpc>
              <a:buNone/>
            </a:pPr>
            <a:r>
              <a:rPr lang="ar-EG" b="1" dirty="0">
                <a:latin typeface="Times New Roman" panose="02020603050405020304" pitchFamily="18" charset="0"/>
                <a:ea typeface="Times New Roman" panose="02020603050405020304" pitchFamily="18" charset="0"/>
                <a:cs typeface="+mj-cs"/>
              </a:rPr>
              <a:t>مدة الدراسة لنيل درجة البكالوريوس في العلوم أربع سنوات جامعية طبقا للمادة 148 من اللائحة التنفيذية لقانون تنظيم الجامعات، وتحقق هذه المدة أربعة مستويات دراسية ويشمل المستوى الواحد على فصلين دراسيين أولهما في الخريف، والآخر في الربيع يفصل بينهما عطلة نصف العام. ويسمح للطالب الذي تمتد فترة دراسته أكثر من أربعة سنوات أن يتخرج، إذا حقق متطلبات التخرج في أي من هذين الفصلين. </a:t>
            </a:r>
            <a:endParaRPr lang="en-US" dirty="0">
              <a:latin typeface="Times New Roman" panose="02020603050405020304" pitchFamily="18" charset="0"/>
              <a:ea typeface="Times New Roman" panose="02020603050405020304" pitchFamily="18" charset="0"/>
              <a:cs typeface="+mj-cs"/>
            </a:endParaRPr>
          </a:p>
          <a:p>
            <a:pPr marL="0" indent="0" algn="r" rtl="1">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08658" y="407963"/>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(4)</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316844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29131"/>
            <a:ext cx="10515600" cy="3152409"/>
          </a:xfrm>
        </p:spPr>
        <p:txBody>
          <a:bodyPr>
            <a:normAutofit/>
          </a:bodyPr>
          <a:lstStyle/>
          <a:p>
            <a:pPr algn="r" rtl="1">
              <a:lnSpc>
                <a:spcPct val="150000"/>
              </a:lnSpc>
            </a:pPr>
            <a:r>
              <a:rPr lang="ar-EG" b="1" dirty="0"/>
              <a:t>يتكون الفصل الدراسي المعتاد من سبعة عشر أسبوعا موزعة على النحو التالي:</a:t>
            </a:r>
            <a:r>
              <a:rPr lang="ar-SA" b="1" dirty="0"/>
              <a:t>   </a:t>
            </a:r>
            <a:endParaRPr lang="en-US" dirty="0"/>
          </a:p>
          <a:p>
            <a:pPr marL="1092200" indent="-406400" algn="r" rtl="1">
              <a:lnSpc>
                <a:spcPct val="150000"/>
              </a:lnSpc>
            </a:pPr>
            <a:r>
              <a:rPr lang="ar-SA" b="1" dirty="0"/>
              <a:t>أ-فترة التسجيل مدتها أسبوع واحد.</a:t>
            </a:r>
            <a:endParaRPr lang="en-US" dirty="0"/>
          </a:p>
          <a:p>
            <a:pPr marL="1092200" indent="-406400" algn="r" rtl="1">
              <a:lnSpc>
                <a:spcPct val="150000"/>
              </a:lnSpc>
            </a:pPr>
            <a:r>
              <a:rPr lang="ar-SA" b="1" dirty="0"/>
              <a:t>ب-فترة الدراسة تمتد أربعة عشر أسبوعا.</a:t>
            </a:r>
            <a:endParaRPr lang="en-US" dirty="0"/>
          </a:p>
          <a:p>
            <a:pPr marL="1092200" indent="-406400" algn="r" rtl="1">
              <a:lnSpc>
                <a:spcPct val="150000"/>
              </a:lnSpc>
            </a:pPr>
            <a:r>
              <a:rPr lang="ar-SA" b="1" dirty="0"/>
              <a:t>ج-فترة الامتحانات في نهاية الفصل، مدتها أسبوعين.</a:t>
            </a:r>
            <a:endParaRPr lang="en-US" dirty="0"/>
          </a:p>
          <a:p>
            <a:pPr marL="0" indent="0" algn="r" rtl="1">
              <a:lnSpc>
                <a:spcPct val="150000"/>
              </a:lnSpc>
              <a:buNone/>
            </a:pPr>
            <a:endParaRPr lang="en-US" b="1" dirty="0">
              <a:latin typeface="Times New Roman" panose="02020603050405020304" pitchFamily="18" charset="0"/>
              <a:ea typeface="Times New Roman" panose="02020603050405020304" pitchFamily="18" charset="0"/>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(5)</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206212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641600"/>
            <a:ext cx="10515600" cy="3759199"/>
          </a:xfrm>
        </p:spPr>
        <p:txBody>
          <a:bodyPr>
            <a:normAutofit/>
          </a:bodyPr>
          <a:lstStyle/>
          <a:p>
            <a:pPr marL="0" indent="0" algn="ctr" rtl="1">
              <a:lnSpc>
                <a:spcPct val="200000"/>
              </a:lnSpc>
              <a:buNone/>
            </a:pPr>
            <a:r>
              <a:rPr lang="ar-EG" b="1" dirty="0">
                <a:latin typeface="Times New Roman" panose="02020603050405020304" pitchFamily="18" charset="0"/>
                <a:ea typeface="Times New Roman" panose="02020603050405020304" pitchFamily="18" charset="0"/>
              </a:rPr>
              <a:t>يجوز لمجلس الكلية أن يوافق علي فتح فصل دراسي صيفي مكثف مدته 8 أسابيع يسجل فيه الطلاب بحد أقصي تسع ساعات معتمدة وفقاً لقواعد ورسوم يحددها مجلس الكلية وزيادة 3 ساعات معتمدة للطالب الذي سوف يتخرج في هذا الفصل الدراسي.</a:t>
            </a:r>
            <a:endParaRPr lang="en-US" dirty="0">
              <a:latin typeface="Times New Roman" panose="02020603050405020304" pitchFamily="18" charset="0"/>
              <a:ea typeface="Times New Roman" panose="02020603050405020304" pitchFamily="18" charset="0"/>
            </a:endParaRPr>
          </a:p>
          <a:p>
            <a:pPr marL="0" indent="0" algn="r" rtl="1">
              <a:lnSpc>
                <a:spcPct val="20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(6)</a:t>
            </a:r>
            <a:r>
              <a:rPr lang="ar-EG" sz="3600" b="1" dirty="0">
                <a:latin typeface="Times New Roman" panose="02020603050405020304" pitchFamily="18" charset="0"/>
                <a:ea typeface="Times New Roman" panose="02020603050405020304" pitchFamily="18" charset="0"/>
              </a:rPr>
              <a:t>بند </a:t>
            </a:r>
            <a:endParaRPr lang="en-US" sz="3600" dirty="0"/>
          </a:p>
        </p:txBody>
      </p:sp>
    </p:spTree>
    <p:extLst>
      <p:ext uri="{BB962C8B-B14F-4D97-AF65-F5344CB8AC3E}">
        <p14:creationId xmlns:p14="http://schemas.microsoft.com/office/powerpoint/2010/main" val="1430466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1283</Words>
  <Application>Microsoft Office PowerPoint</Application>
  <PresentationFormat>Widescreen</PresentationFormat>
  <Paragraphs>78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نظام الدراسة</vt:lpstr>
      <vt:lpstr>تتم الدراسة بنظام الساعات المعتمدة الذي تطبقه أغلب جامعات العالم المتقدم وليس الفصول الدراسية ولا السنوات الدراسية.  وتتم الدراسة طبقا لبنود لائحة الكلية التالية: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شروط القبول بالتخصصات المختلفة وشروط أقسامها الأكاديمية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Guide</dc:title>
  <dc:creator>Rehab M Hafez</dc:creator>
  <cp:lastModifiedBy>Rehab M Hafez</cp:lastModifiedBy>
  <cp:revision>68</cp:revision>
  <dcterms:created xsi:type="dcterms:W3CDTF">2021-07-12T20:11:26Z</dcterms:created>
  <dcterms:modified xsi:type="dcterms:W3CDTF">2021-07-20T10:21:16Z</dcterms:modified>
</cp:coreProperties>
</file>