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301" r:id="rId5"/>
    <p:sldId id="302" r:id="rId6"/>
    <p:sldId id="267" r:id="rId7"/>
    <p:sldId id="268" r:id="rId8"/>
    <p:sldId id="303" r:id="rId9"/>
    <p:sldId id="269" r:id="rId10"/>
    <p:sldId id="270" r:id="rId11"/>
    <p:sldId id="271" r:id="rId12"/>
    <p:sldId id="272" r:id="rId13"/>
    <p:sldId id="273" r:id="rId14"/>
    <p:sldId id="277" r:id="rId15"/>
    <p:sldId id="278" r:id="rId16"/>
    <p:sldId id="274" r:id="rId17"/>
    <p:sldId id="280" r:id="rId18"/>
    <p:sldId id="281" r:id="rId19"/>
    <p:sldId id="282" r:id="rId20"/>
    <p:sldId id="283" r:id="rId21"/>
    <p:sldId id="275" r:id="rId22"/>
    <p:sldId id="284" r:id="rId23"/>
    <p:sldId id="276" r:id="rId24"/>
    <p:sldId id="285" r:id="rId25"/>
    <p:sldId id="288" r:id="rId26"/>
    <p:sldId id="289" r:id="rId27"/>
    <p:sldId id="286" r:id="rId28"/>
    <p:sldId id="291" r:id="rId29"/>
    <p:sldId id="292" r:id="rId30"/>
    <p:sldId id="287" r:id="rId31"/>
    <p:sldId id="294" r:id="rId32"/>
    <p:sldId id="290" r:id="rId33"/>
    <p:sldId id="293" r:id="rId34"/>
    <p:sldId id="295" r:id="rId35"/>
    <p:sldId id="298" r:id="rId36"/>
    <p:sldId id="296" r:id="rId37"/>
    <p:sldId id="300" r:id="rId38"/>
    <p:sldId id="297" r:id="rId39"/>
    <p:sldId id="299"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A2B4BE3-CD0D-414E-8FDD-9049F3478290}">
          <p14:sldIdLst>
            <p14:sldId id="256"/>
            <p14:sldId id="257"/>
            <p14:sldId id="260"/>
            <p14:sldId id="301"/>
            <p14:sldId id="302"/>
            <p14:sldId id="267"/>
            <p14:sldId id="268"/>
            <p14:sldId id="303"/>
            <p14:sldId id="269"/>
            <p14:sldId id="270"/>
            <p14:sldId id="271"/>
            <p14:sldId id="272"/>
            <p14:sldId id="273"/>
            <p14:sldId id="277"/>
            <p14:sldId id="278"/>
            <p14:sldId id="274"/>
            <p14:sldId id="280"/>
            <p14:sldId id="281"/>
            <p14:sldId id="282"/>
            <p14:sldId id="283"/>
            <p14:sldId id="275"/>
            <p14:sldId id="284"/>
            <p14:sldId id="276"/>
            <p14:sldId id="285"/>
            <p14:sldId id="288"/>
            <p14:sldId id="289"/>
            <p14:sldId id="286"/>
            <p14:sldId id="291"/>
            <p14:sldId id="292"/>
            <p14:sldId id="287"/>
            <p14:sldId id="294"/>
            <p14:sldId id="290"/>
            <p14:sldId id="293"/>
            <p14:sldId id="295"/>
            <p14:sldId id="298"/>
            <p14:sldId id="296"/>
            <p14:sldId id="300"/>
            <p14:sldId id="297"/>
            <p14:sldId id="29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46DA"/>
    <a:srgbClr val="5641F3"/>
    <a:srgbClr val="48E4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8" d="100"/>
          <a:sy n="68" d="100"/>
        </p:scale>
        <p:origin x="5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022B9-D7DC-46E5-A9D2-6A7AE4DCC2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031E12-ECD2-42EE-AFED-E555099A0E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66B5CF-640D-4111-A205-77C61B3BB1DD}"/>
              </a:ext>
            </a:extLst>
          </p:cNvPr>
          <p:cNvSpPr>
            <a:spLocks noGrp="1"/>
          </p:cNvSpPr>
          <p:nvPr>
            <p:ph type="dt" sz="half" idx="10"/>
          </p:nvPr>
        </p:nvSpPr>
        <p:spPr/>
        <p:txBody>
          <a:bodyPr/>
          <a:lstStyle/>
          <a:p>
            <a:fld id="{BFA84DC3-8485-4673-BC9D-A4814AB7D9B8}" type="datetimeFigureOut">
              <a:rPr lang="en-US" smtClean="0"/>
              <a:t>7/18/2021</a:t>
            </a:fld>
            <a:endParaRPr lang="en-US"/>
          </a:p>
        </p:txBody>
      </p:sp>
      <p:sp>
        <p:nvSpPr>
          <p:cNvPr id="5" name="Footer Placeholder 4">
            <a:extLst>
              <a:ext uri="{FF2B5EF4-FFF2-40B4-BE49-F238E27FC236}">
                <a16:creationId xmlns:a16="http://schemas.microsoft.com/office/drawing/2014/main" id="{DE1A3FDA-CCB4-44C7-A4C9-46F72D18E8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589F6E-286D-4540-8E68-87B3A5585917}"/>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932543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F6361-46EB-43C0-B3A5-AB05F96D87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47A04E-BDE3-40CA-AC37-966C6B22E0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AB38B1-5BB6-45E0-A893-261D45ADE3EC}"/>
              </a:ext>
            </a:extLst>
          </p:cNvPr>
          <p:cNvSpPr>
            <a:spLocks noGrp="1"/>
          </p:cNvSpPr>
          <p:nvPr>
            <p:ph type="dt" sz="half" idx="10"/>
          </p:nvPr>
        </p:nvSpPr>
        <p:spPr/>
        <p:txBody>
          <a:bodyPr/>
          <a:lstStyle/>
          <a:p>
            <a:fld id="{BFA84DC3-8485-4673-BC9D-A4814AB7D9B8}" type="datetimeFigureOut">
              <a:rPr lang="en-US" smtClean="0"/>
              <a:t>7/18/2021</a:t>
            </a:fld>
            <a:endParaRPr lang="en-US"/>
          </a:p>
        </p:txBody>
      </p:sp>
      <p:sp>
        <p:nvSpPr>
          <p:cNvPr id="5" name="Footer Placeholder 4">
            <a:extLst>
              <a:ext uri="{FF2B5EF4-FFF2-40B4-BE49-F238E27FC236}">
                <a16:creationId xmlns:a16="http://schemas.microsoft.com/office/drawing/2014/main" id="{FE45831B-5BD2-41FD-B83A-C86446F6D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356DF9-5146-48DD-8300-52E554F4AADB}"/>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54534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707530-D99E-4053-9A21-49A517462C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B47D2E-CDDA-4D5A-9878-1221DF09ED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469CB1-A28A-4FF0-ACE4-D5F374C609D7}"/>
              </a:ext>
            </a:extLst>
          </p:cNvPr>
          <p:cNvSpPr>
            <a:spLocks noGrp="1"/>
          </p:cNvSpPr>
          <p:nvPr>
            <p:ph type="dt" sz="half" idx="10"/>
          </p:nvPr>
        </p:nvSpPr>
        <p:spPr/>
        <p:txBody>
          <a:bodyPr/>
          <a:lstStyle/>
          <a:p>
            <a:fld id="{BFA84DC3-8485-4673-BC9D-A4814AB7D9B8}" type="datetimeFigureOut">
              <a:rPr lang="en-US" smtClean="0"/>
              <a:t>7/18/2021</a:t>
            </a:fld>
            <a:endParaRPr lang="en-US"/>
          </a:p>
        </p:txBody>
      </p:sp>
      <p:sp>
        <p:nvSpPr>
          <p:cNvPr id="5" name="Footer Placeholder 4">
            <a:extLst>
              <a:ext uri="{FF2B5EF4-FFF2-40B4-BE49-F238E27FC236}">
                <a16:creationId xmlns:a16="http://schemas.microsoft.com/office/drawing/2014/main" id="{22B89527-1681-4831-BEEB-34C06EF0D3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2F23F9-C012-4D41-9D31-500931C52B62}"/>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543077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93056-39B8-4D40-985F-FF47AC48BE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6A034C-24B1-4C3B-9E9B-5A061F51E7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D2ECF6-A794-43BA-9A96-B332AC0FBC74}"/>
              </a:ext>
            </a:extLst>
          </p:cNvPr>
          <p:cNvSpPr>
            <a:spLocks noGrp="1"/>
          </p:cNvSpPr>
          <p:nvPr>
            <p:ph type="dt" sz="half" idx="10"/>
          </p:nvPr>
        </p:nvSpPr>
        <p:spPr/>
        <p:txBody>
          <a:bodyPr/>
          <a:lstStyle/>
          <a:p>
            <a:fld id="{BFA84DC3-8485-4673-BC9D-A4814AB7D9B8}" type="datetimeFigureOut">
              <a:rPr lang="en-US" smtClean="0"/>
              <a:t>7/18/2021</a:t>
            </a:fld>
            <a:endParaRPr lang="en-US"/>
          </a:p>
        </p:txBody>
      </p:sp>
      <p:sp>
        <p:nvSpPr>
          <p:cNvPr id="5" name="Footer Placeholder 4">
            <a:extLst>
              <a:ext uri="{FF2B5EF4-FFF2-40B4-BE49-F238E27FC236}">
                <a16:creationId xmlns:a16="http://schemas.microsoft.com/office/drawing/2014/main" id="{D3A21BB3-9DE1-41DA-97FC-191CBA4D33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E1F3CE-17CA-4BF8-B077-6B7F63FAA04F}"/>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1939254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67542-DE41-4AAE-8EBA-F72F670DC2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7C7B898-A8A9-4C2E-9322-913EFEB35A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EA1E11-5EEC-4744-ACF4-938525578FA5}"/>
              </a:ext>
            </a:extLst>
          </p:cNvPr>
          <p:cNvSpPr>
            <a:spLocks noGrp="1"/>
          </p:cNvSpPr>
          <p:nvPr>
            <p:ph type="dt" sz="half" idx="10"/>
          </p:nvPr>
        </p:nvSpPr>
        <p:spPr/>
        <p:txBody>
          <a:bodyPr/>
          <a:lstStyle/>
          <a:p>
            <a:fld id="{BFA84DC3-8485-4673-BC9D-A4814AB7D9B8}" type="datetimeFigureOut">
              <a:rPr lang="en-US" smtClean="0"/>
              <a:t>7/18/2021</a:t>
            </a:fld>
            <a:endParaRPr lang="en-US"/>
          </a:p>
        </p:txBody>
      </p:sp>
      <p:sp>
        <p:nvSpPr>
          <p:cNvPr id="5" name="Footer Placeholder 4">
            <a:extLst>
              <a:ext uri="{FF2B5EF4-FFF2-40B4-BE49-F238E27FC236}">
                <a16:creationId xmlns:a16="http://schemas.microsoft.com/office/drawing/2014/main" id="{9F6F5A8C-5EB9-421B-B6CB-303CA74CD8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528774-11AB-4FC9-BB6E-66C494D469DD}"/>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4274013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5C445-50C5-42C0-B306-F6BE88BF5B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B25E56-62BF-45B2-8901-DB0CC98263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0FE846-6044-4630-880B-17893A5834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BCECDB-4E98-4BC2-ABBD-E68FEA787D5B}"/>
              </a:ext>
            </a:extLst>
          </p:cNvPr>
          <p:cNvSpPr>
            <a:spLocks noGrp="1"/>
          </p:cNvSpPr>
          <p:nvPr>
            <p:ph type="dt" sz="half" idx="10"/>
          </p:nvPr>
        </p:nvSpPr>
        <p:spPr/>
        <p:txBody>
          <a:bodyPr/>
          <a:lstStyle/>
          <a:p>
            <a:fld id="{BFA84DC3-8485-4673-BC9D-A4814AB7D9B8}" type="datetimeFigureOut">
              <a:rPr lang="en-US" smtClean="0"/>
              <a:t>7/18/2021</a:t>
            </a:fld>
            <a:endParaRPr lang="en-US"/>
          </a:p>
        </p:txBody>
      </p:sp>
      <p:sp>
        <p:nvSpPr>
          <p:cNvPr id="6" name="Footer Placeholder 5">
            <a:extLst>
              <a:ext uri="{FF2B5EF4-FFF2-40B4-BE49-F238E27FC236}">
                <a16:creationId xmlns:a16="http://schemas.microsoft.com/office/drawing/2014/main" id="{D7325452-3E1F-40A2-8872-82CDCE6984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0001DD-01F1-48D3-BC15-77E694EABFB4}"/>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24004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1413D-FAD1-4105-A849-12CA239C59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0EE54F-F1F5-4B41-84F8-23E18F164C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6DDAB8-76F3-497E-ADA8-77BABC22A9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C5D421-FE93-427B-BB71-244B955239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9C2442-F8D9-46C5-B2F2-17E3DFE1E4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9AA71-E487-46E6-93D8-CD1843BC9EC7}"/>
              </a:ext>
            </a:extLst>
          </p:cNvPr>
          <p:cNvSpPr>
            <a:spLocks noGrp="1"/>
          </p:cNvSpPr>
          <p:nvPr>
            <p:ph type="dt" sz="half" idx="10"/>
          </p:nvPr>
        </p:nvSpPr>
        <p:spPr/>
        <p:txBody>
          <a:bodyPr/>
          <a:lstStyle/>
          <a:p>
            <a:fld id="{BFA84DC3-8485-4673-BC9D-A4814AB7D9B8}" type="datetimeFigureOut">
              <a:rPr lang="en-US" smtClean="0"/>
              <a:t>7/18/2021</a:t>
            </a:fld>
            <a:endParaRPr lang="en-US"/>
          </a:p>
        </p:txBody>
      </p:sp>
      <p:sp>
        <p:nvSpPr>
          <p:cNvPr id="8" name="Footer Placeholder 7">
            <a:extLst>
              <a:ext uri="{FF2B5EF4-FFF2-40B4-BE49-F238E27FC236}">
                <a16:creationId xmlns:a16="http://schemas.microsoft.com/office/drawing/2014/main" id="{47199654-DCCF-4BE5-A362-19BBC84AC4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A5FB35-421B-47D0-8B36-379F61426817}"/>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4043474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834C6-BF46-462B-AEE0-D58DA8D034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244215-F570-4AAF-8909-49DBBAF2CB06}"/>
              </a:ext>
            </a:extLst>
          </p:cNvPr>
          <p:cNvSpPr>
            <a:spLocks noGrp="1"/>
          </p:cNvSpPr>
          <p:nvPr>
            <p:ph type="dt" sz="half" idx="10"/>
          </p:nvPr>
        </p:nvSpPr>
        <p:spPr/>
        <p:txBody>
          <a:bodyPr/>
          <a:lstStyle/>
          <a:p>
            <a:fld id="{BFA84DC3-8485-4673-BC9D-A4814AB7D9B8}" type="datetimeFigureOut">
              <a:rPr lang="en-US" smtClean="0"/>
              <a:t>7/18/2021</a:t>
            </a:fld>
            <a:endParaRPr lang="en-US"/>
          </a:p>
        </p:txBody>
      </p:sp>
      <p:sp>
        <p:nvSpPr>
          <p:cNvPr id="4" name="Footer Placeholder 3">
            <a:extLst>
              <a:ext uri="{FF2B5EF4-FFF2-40B4-BE49-F238E27FC236}">
                <a16:creationId xmlns:a16="http://schemas.microsoft.com/office/drawing/2014/main" id="{A52744D7-FDB1-45D8-AFCC-FA39C1F4CF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A9AE5F-4CA8-4BAB-8A76-B02475D5ED3B}"/>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65579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F9B790-AFF1-4E2C-A198-C004D7ABEA24}"/>
              </a:ext>
            </a:extLst>
          </p:cNvPr>
          <p:cNvSpPr>
            <a:spLocks noGrp="1"/>
          </p:cNvSpPr>
          <p:nvPr>
            <p:ph type="dt" sz="half" idx="10"/>
          </p:nvPr>
        </p:nvSpPr>
        <p:spPr/>
        <p:txBody>
          <a:bodyPr/>
          <a:lstStyle/>
          <a:p>
            <a:fld id="{BFA84DC3-8485-4673-BC9D-A4814AB7D9B8}" type="datetimeFigureOut">
              <a:rPr lang="en-US" smtClean="0"/>
              <a:t>7/18/2021</a:t>
            </a:fld>
            <a:endParaRPr lang="en-US"/>
          </a:p>
        </p:txBody>
      </p:sp>
      <p:sp>
        <p:nvSpPr>
          <p:cNvPr id="3" name="Footer Placeholder 2">
            <a:extLst>
              <a:ext uri="{FF2B5EF4-FFF2-40B4-BE49-F238E27FC236}">
                <a16:creationId xmlns:a16="http://schemas.microsoft.com/office/drawing/2014/main" id="{A07910CA-A4E3-435D-8E99-A38852DDE0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A4D7DC-6A53-4A24-A790-A052A9538B14}"/>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82882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1EC9-9A88-495D-B2F3-A84A75F12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4CC110-9903-4EE6-8521-49467881CE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44F3AD-8CE0-4FD2-94B7-64839E453C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BCEA86-56FE-464A-BABF-D3DB78DFE0C3}"/>
              </a:ext>
            </a:extLst>
          </p:cNvPr>
          <p:cNvSpPr>
            <a:spLocks noGrp="1"/>
          </p:cNvSpPr>
          <p:nvPr>
            <p:ph type="dt" sz="half" idx="10"/>
          </p:nvPr>
        </p:nvSpPr>
        <p:spPr/>
        <p:txBody>
          <a:bodyPr/>
          <a:lstStyle/>
          <a:p>
            <a:fld id="{BFA84DC3-8485-4673-BC9D-A4814AB7D9B8}" type="datetimeFigureOut">
              <a:rPr lang="en-US" smtClean="0"/>
              <a:t>7/18/2021</a:t>
            </a:fld>
            <a:endParaRPr lang="en-US"/>
          </a:p>
        </p:txBody>
      </p:sp>
      <p:sp>
        <p:nvSpPr>
          <p:cNvPr id="6" name="Footer Placeholder 5">
            <a:extLst>
              <a:ext uri="{FF2B5EF4-FFF2-40B4-BE49-F238E27FC236}">
                <a16:creationId xmlns:a16="http://schemas.microsoft.com/office/drawing/2014/main" id="{582B7FAB-D97E-4938-AF41-B3FB18D3A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7B6D94-9F17-4275-BAAB-501210615265}"/>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981301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2577B-02D3-4DC2-AA59-F5ACA00038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A560B1-8D76-4071-A317-6217658678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3AC2AD-50E0-46D4-BF29-3F94857AC6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B7AF62-2548-4F84-B723-81423AA93D61}"/>
              </a:ext>
            </a:extLst>
          </p:cNvPr>
          <p:cNvSpPr>
            <a:spLocks noGrp="1"/>
          </p:cNvSpPr>
          <p:nvPr>
            <p:ph type="dt" sz="half" idx="10"/>
          </p:nvPr>
        </p:nvSpPr>
        <p:spPr/>
        <p:txBody>
          <a:bodyPr/>
          <a:lstStyle/>
          <a:p>
            <a:fld id="{BFA84DC3-8485-4673-BC9D-A4814AB7D9B8}" type="datetimeFigureOut">
              <a:rPr lang="en-US" smtClean="0"/>
              <a:t>7/18/2021</a:t>
            </a:fld>
            <a:endParaRPr lang="en-US"/>
          </a:p>
        </p:txBody>
      </p:sp>
      <p:sp>
        <p:nvSpPr>
          <p:cNvPr id="6" name="Footer Placeholder 5">
            <a:extLst>
              <a:ext uri="{FF2B5EF4-FFF2-40B4-BE49-F238E27FC236}">
                <a16:creationId xmlns:a16="http://schemas.microsoft.com/office/drawing/2014/main" id="{C4296045-019F-4D5A-9D6D-0EA898C28C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5E2CA0-91BC-4882-B4AF-4A2585DAEDE6}"/>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854331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3E1620-C7F0-45C6-8B66-85629FB4C5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4957C3-5147-4488-89B2-6D6390C5FE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170A25-7937-4200-B95B-E157554F2C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A84DC3-8485-4673-BC9D-A4814AB7D9B8}" type="datetimeFigureOut">
              <a:rPr lang="en-US" smtClean="0"/>
              <a:t>7/18/2021</a:t>
            </a:fld>
            <a:endParaRPr lang="en-US"/>
          </a:p>
        </p:txBody>
      </p:sp>
      <p:sp>
        <p:nvSpPr>
          <p:cNvPr id="5" name="Footer Placeholder 4">
            <a:extLst>
              <a:ext uri="{FF2B5EF4-FFF2-40B4-BE49-F238E27FC236}">
                <a16:creationId xmlns:a16="http://schemas.microsoft.com/office/drawing/2014/main" id="{1D0E38D3-C947-4CC5-BCF8-03411B388B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D87694-340C-4D67-80D8-18301BA7DE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041EA-B0D2-4E4D-8561-B92B468B4644}" type="slidenum">
              <a:rPr lang="en-US" smtClean="0"/>
              <a:t>‹#›</a:t>
            </a:fld>
            <a:endParaRPr lang="en-US"/>
          </a:p>
        </p:txBody>
      </p:sp>
    </p:spTree>
    <p:extLst>
      <p:ext uri="{BB962C8B-B14F-4D97-AF65-F5344CB8AC3E}">
        <p14:creationId xmlns:p14="http://schemas.microsoft.com/office/powerpoint/2010/main" val="2380361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D2B106-31C7-446F-B4D3-C9EE8CEB5B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sp>
        <p:nvSpPr>
          <p:cNvPr id="11" name="Rectangle 10">
            <a:extLst>
              <a:ext uri="{FF2B5EF4-FFF2-40B4-BE49-F238E27FC236}">
                <a16:creationId xmlns:a16="http://schemas.microsoft.com/office/drawing/2014/main" id="{1D7678B8-0AAC-460B-8CDB-C43156BB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sp>
        <p:nvSpPr>
          <p:cNvPr id="2" name="Title 1">
            <a:extLst>
              <a:ext uri="{FF2B5EF4-FFF2-40B4-BE49-F238E27FC236}">
                <a16:creationId xmlns:a16="http://schemas.microsoft.com/office/drawing/2014/main" id="{0E1B71CF-D274-4028-A58D-BEB0127596DB}"/>
              </a:ext>
            </a:extLst>
          </p:cNvPr>
          <p:cNvSpPr>
            <a:spLocks noGrp="1"/>
          </p:cNvSpPr>
          <p:nvPr>
            <p:ph type="ctrTitle"/>
          </p:nvPr>
        </p:nvSpPr>
        <p:spPr>
          <a:xfrm>
            <a:off x="703154" y="1017430"/>
            <a:ext cx="5292727" cy="1193199"/>
          </a:xfrm>
        </p:spPr>
        <p:txBody>
          <a:bodyPr anchor="b">
            <a:normAutofit/>
          </a:bodyPr>
          <a:lstStyle/>
          <a:p>
            <a:r>
              <a:rPr lang="en-US" sz="4800" b="1"/>
              <a:t>Student Guides</a:t>
            </a:r>
            <a:endParaRPr lang="en-US" sz="4800" b="1" dirty="0"/>
          </a:p>
        </p:txBody>
      </p:sp>
      <p:sp>
        <p:nvSpPr>
          <p:cNvPr id="3" name="Subtitle 2">
            <a:extLst>
              <a:ext uri="{FF2B5EF4-FFF2-40B4-BE49-F238E27FC236}">
                <a16:creationId xmlns:a16="http://schemas.microsoft.com/office/drawing/2014/main" id="{C27165DC-17DB-4F1F-AD61-C8784B387A31}"/>
              </a:ext>
            </a:extLst>
          </p:cNvPr>
          <p:cNvSpPr>
            <a:spLocks noGrp="1"/>
          </p:cNvSpPr>
          <p:nvPr>
            <p:ph type="subTitle" idx="1"/>
          </p:nvPr>
        </p:nvSpPr>
        <p:spPr>
          <a:xfrm>
            <a:off x="707410" y="3228058"/>
            <a:ext cx="5292727" cy="1066799"/>
          </a:xfrm>
        </p:spPr>
        <p:txBody>
          <a:bodyPr>
            <a:normAutofit/>
          </a:bodyPr>
          <a:lstStyle/>
          <a:p>
            <a:r>
              <a:rPr lang="en-US" sz="2800" b="1" dirty="0">
                <a:solidFill>
                  <a:schemeClr val="accent6">
                    <a:lumMod val="50000"/>
                    <a:alpha val="60000"/>
                  </a:schemeClr>
                </a:solidFill>
              </a:rPr>
              <a:t>Faculty of Science</a:t>
            </a:r>
          </a:p>
          <a:p>
            <a:r>
              <a:rPr lang="en-US" sz="2800" b="1" dirty="0">
                <a:solidFill>
                  <a:schemeClr val="accent6">
                    <a:lumMod val="50000"/>
                    <a:alpha val="60000"/>
                  </a:schemeClr>
                </a:solidFill>
              </a:rPr>
              <a:t>Cairo University</a:t>
            </a:r>
          </a:p>
        </p:txBody>
      </p:sp>
      <p:sp>
        <p:nvSpPr>
          <p:cNvPr id="13" name="Freeform 6">
            <a:extLst>
              <a:ext uri="{FF2B5EF4-FFF2-40B4-BE49-F238E27FC236}">
                <a16:creationId xmlns:a16="http://schemas.microsoft.com/office/drawing/2014/main" id="{1F0D9B0E-E48B-450C-9134-0435D96D0B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502207"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rgbClr val="FFFFFF"/>
          </a:solidFill>
          <a:ln w="0">
            <a:noFill/>
            <a:prstDash val="solid"/>
            <a:round/>
            <a:headEnd/>
            <a:tailEnd/>
          </a:ln>
        </p:spPr>
      </p:sp>
      <p:pic>
        <p:nvPicPr>
          <p:cNvPr id="4" name="Picture 3">
            <a:extLst>
              <a:ext uri="{FF2B5EF4-FFF2-40B4-BE49-F238E27FC236}">
                <a16:creationId xmlns:a16="http://schemas.microsoft.com/office/drawing/2014/main" id="{EAD743FE-6ED1-4229-A701-5F12D576E9D1}"/>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7765366" y="1730326"/>
            <a:ext cx="2827606" cy="3117731"/>
          </a:xfrm>
          <a:prstGeom prst="rect">
            <a:avLst/>
          </a:prstGeom>
          <a:noFill/>
        </p:spPr>
      </p:pic>
      <p:sp>
        <p:nvSpPr>
          <p:cNvPr id="5" name="Rectangle 4">
            <a:extLst>
              <a:ext uri="{FF2B5EF4-FFF2-40B4-BE49-F238E27FC236}">
                <a16:creationId xmlns:a16="http://schemas.microsoft.com/office/drawing/2014/main" id="{49C4C404-702C-496C-AA98-0AFB59B57387}"/>
              </a:ext>
            </a:extLst>
          </p:cNvPr>
          <p:cNvSpPr/>
          <p:nvPr/>
        </p:nvSpPr>
        <p:spPr>
          <a:xfrm>
            <a:off x="2655428" y="5207096"/>
            <a:ext cx="1191352" cy="369332"/>
          </a:xfrm>
          <a:prstGeom prst="rect">
            <a:avLst/>
          </a:prstGeom>
        </p:spPr>
        <p:txBody>
          <a:bodyPr wrap="none">
            <a:spAutoFit/>
          </a:bodyPr>
          <a:lstStyle/>
          <a:p>
            <a:r>
              <a:rPr lang="en-US" b="1" dirty="0"/>
              <a:t>2021-2022</a:t>
            </a:r>
          </a:p>
        </p:txBody>
      </p:sp>
    </p:spTree>
    <p:extLst>
      <p:ext uri="{BB962C8B-B14F-4D97-AF65-F5344CB8AC3E}">
        <p14:creationId xmlns:p14="http://schemas.microsoft.com/office/powerpoint/2010/main" val="3474084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575175"/>
          </a:xfrm>
        </p:spPr>
        <p:txBody>
          <a:bodyPr>
            <a:normAutofit fontScale="92500"/>
          </a:bodyPr>
          <a:lstStyle/>
          <a:p>
            <a:pPr marL="0" indent="0">
              <a:lnSpc>
                <a:spcPct val="200000"/>
              </a:lnSpc>
              <a:buNone/>
            </a:pPr>
            <a:r>
              <a:rPr lang="en-US" b="1" dirty="0">
                <a:latin typeface="Times New Roman" panose="02020603050405020304" pitchFamily="18" charset="0"/>
                <a:ea typeface="Times New Roman" panose="02020603050405020304" pitchFamily="18" charset="0"/>
              </a:rPr>
              <a:t>The period of study to obtain a B. Sc. degree is 4 academic years, according to the</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article 48 in the executive protocol of the Universities Regulation Law. </a:t>
            </a:r>
          </a:p>
          <a:p>
            <a:pPr marL="0" indent="0">
              <a:lnSpc>
                <a:spcPct val="200000"/>
              </a:lnSpc>
              <a:buNone/>
            </a:pPr>
            <a:r>
              <a:rPr lang="en-US" b="1" dirty="0">
                <a:latin typeface="Times New Roman" panose="02020603050405020304" pitchFamily="18" charset="0"/>
                <a:ea typeface="Times New Roman" panose="02020603050405020304" pitchFamily="18" charset="0"/>
              </a:rPr>
              <a:t>Through this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period, 4 study levels are attained. </a:t>
            </a:r>
          </a:p>
          <a:p>
            <a:pPr marL="0" indent="0">
              <a:lnSpc>
                <a:spcPct val="200000"/>
              </a:lnSpc>
              <a:buNone/>
            </a:pPr>
            <a:r>
              <a:rPr lang="en-US" b="1" dirty="0">
                <a:latin typeface="Times New Roman" panose="02020603050405020304" pitchFamily="18" charset="0"/>
                <a:ea typeface="Times New Roman" panose="02020603050405020304" pitchFamily="18" charset="0"/>
              </a:rPr>
              <a:t>Each level covers two semesters, intervened by the</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midyear vacation.</a:t>
            </a:r>
          </a:p>
          <a:p>
            <a:pPr>
              <a:lnSpc>
                <a:spcPct val="20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(6)</a:t>
            </a:r>
            <a:endParaRPr lang="en-US" sz="3600" dirty="0"/>
          </a:p>
        </p:txBody>
      </p:sp>
    </p:spTree>
    <p:extLst>
      <p:ext uri="{BB962C8B-B14F-4D97-AF65-F5344CB8AC3E}">
        <p14:creationId xmlns:p14="http://schemas.microsoft.com/office/powerpoint/2010/main" val="1430466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a:bodyPr>
          <a:lstStyle/>
          <a:p>
            <a:pPr marL="166370" marR="0" algn="just">
              <a:lnSpc>
                <a:spcPct val="150000"/>
              </a:lnSpc>
              <a:spcBef>
                <a:spcPts val="0"/>
              </a:spcBef>
              <a:spcAft>
                <a:spcPts val="0"/>
              </a:spcAft>
            </a:pPr>
            <a:r>
              <a:rPr lang="en-US" b="1" dirty="0">
                <a:latin typeface="Times New Roman" panose="02020603050405020304" pitchFamily="18" charset="0"/>
                <a:ea typeface="Times New Roman" panose="02020603050405020304" pitchFamily="18" charset="0"/>
              </a:rPr>
              <a:t>The</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academic</a:t>
            </a:r>
            <a:r>
              <a:rPr lang="en-US" b="1" spc="-1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semester extends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for</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17</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weeks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including:</a:t>
            </a:r>
          </a:p>
          <a:p>
            <a:pPr marL="0" marR="0" lvl="0" indent="393700" algn="just">
              <a:lnSpc>
                <a:spcPct val="150000"/>
              </a:lnSpc>
              <a:spcBef>
                <a:spcPts val="600"/>
              </a:spcBef>
              <a:spcAft>
                <a:spcPts val="0"/>
              </a:spcAft>
              <a:buSzPts val="1200"/>
              <a:buNone/>
              <a:tabLst>
                <a:tab pos="622935" algn="l"/>
              </a:tabLst>
            </a:pPr>
            <a:r>
              <a:rPr lang="en-US" b="1" dirty="0">
                <a:latin typeface="Times New Roman" panose="02020603050405020304" pitchFamily="18" charset="0"/>
                <a:ea typeface="Times New Roman" panose="02020603050405020304" pitchFamily="18" charset="0"/>
              </a:rPr>
              <a:t>a) One</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week for</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registration.</a:t>
            </a:r>
            <a:endParaRPr lang="en-US" dirty="0">
              <a:latin typeface="Times New Roman" panose="02020603050405020304" pitchFamily="18" charset="0"/>
              <a:ea typeface="Times New Roman" panose="02020603050405020304" pitchFamily="18" charset="0"/>
            </a:endParaRPr>
          </a:p>
          <a:p>
            <a:pPr marL="0" marR="0" lvl="0" indent="393700" algn="just">
              <a:lnSpc>
                <a:spcPct val="150000"/>
              </a:lnSpc>
              <a:spcBef>
                <a:spcPts val="0"/>
              </a:spcBef>
              <a:spcAft>
                <a:spcPts val="0"/>
              </a:spcAft>
              <a:buSzPts val="1200"/>
              <a:buNone/>
              <a:tabLst>
                <a:tab pos="622935" algn="l"/>
              </a:tabLst>
            </a:pPr>
            <a:r>
              <a:rPr lang="en-US" b="1" dirty="0">
                <a:latin typeface="Times New Roman" panose="02020603050405020304" pitchFamily="18" charset="0"/>
                <a:ea typeface="Times New Roman" panose="02020603050405020304" pitchFamily="18" charset="0"/>
              </a:rPr>
              <a:t>b) 14</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weeks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of study.</a:t>
            </a:r>
            <a:endParaRPr lang="en-US" dirty="0">
              <a:latin typeface="Times New Roman" panose="02020603050405020304" pitchFamily="18" charset="0"/>
              <a:ea typeface="Times New Roman" panose="02020603050405020304" pitchFamily="18" charset="0"/>
            </a:endParaRPr>
          </a:p>
          <a:p>
            <a:pPr marL="0" marR="0" lvl="0" indent="393700" algn="just">
              <a:lnSpc>
                <a:spcPct val="150000"/>
              </a:lnSpc>
              <a:spcBef>
                <a:spcPts val="0"/>
              </a:spcBef>
              <a:spcAft>
                <a:spcPts val="0"/>
              </a:spcAft>
              <a:buSzPts val="1200"/>
              <a:buNone/>
              <a:tabLst>
                <a:tab pos="622935" algn="l"/>
              </a:tabLst>
            </a:pPr>
            <a:r>
              <a:rPr lang="en-US" b="1" dirty="0">
                <a:latin typeface="Times New Roman" panose="02020603050405020304" pitchFamily="18" charset="0"/>
                <a:ea typeface="Times New Roman" panose="02020603050405020304" pitchFamily="18" charset="0"/>
              </a:rPr>
              <a:t>c) Two</a:t>
            </a:r>
            <a:r>
              <a:rPr lang="en-US" b="1" spc="-2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weeks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for</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the</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exams.</a:t>
            </a:r>
            <a:endParaRPr lang="en-US" dirty="0">
              <a:latin typeface="Times New Roman" panose="02020603050405020304" pitchFamily="18" charset="0"/>
              <a:ea typeface="Times New Roman" panose="02020603050405020304" pitchFamily="18" charset="0"/>
            </a:endParaRPr>
          </a:p>
          <a:p>
            <a:pPr marL="166370" marR="0" algn="just">
              <a:lnSpc>
                <a:spcPct val="150000"/>
              </a:lnSpc>
              <a:spcBef>
                <a:spcPts val="0"/>
              </a:spcBef>
              <a:spcAft>
                <a:spcPts val="0"/>
              </a:spcAft>
            </a:pPr>
            <a:r>
              <a:rPr lang="en-US" b="1" dirty="0">
                <a:latin typeface="Times New Roman" panose="02020603050405020304" pitchFamily="18" charset="0"/>
                <a:ea typeface="Times New Roman" panose="02020603050405020304" pitchFamily="18" charset="0"/>
              </a:rPr>
              <a:t>The</a:t>
            </a:r>
            <a:r>
              <a:rPr lang="en-US" b="1" spc="-1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first</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semester</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starts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every</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year</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by</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the</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3rd</a:t>
            </a:r>
            <a:r>
              <a:rPr lang="en-US" b="1" spc="9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Saturday</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of September.</a:t>
            </a:r>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tx2">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(7)</a:t>
            </a:r>
            <a:endParaRPr lang="en-US" sz="3600" dirty="0"/>
          </a:p>
        </p:txBody>
      </p:sp>
    </p:spTree>
    <p:extLst>
      <p:ext uri="{BB962C8B-B14F-4D97-AF65-F5344CB8AC3E}">
        <p14:creationId xmlns:p14="http://schemas.microsoft.com/office/powerpoint/2010/main" val="57880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5"/>
            <a:ext cx="10515600" cy="4617378"/>
          </a:xfrm>
        </p:spPr>
        <p:txBody>
          <a:bodyPr>
            <a:normAutofit fontScale="92500"/>
          </a:bodyPr>
          <a:lstStyle/>
          <a:p>
            <a:pPr>
              <a:lnSpc>
                <a:spcPct val="150000"/>
              </a:lnSpc>
            </a:pPr>
            <a:r>
              <a:rPr lang="en-US" b="1" dirty="0"/>
              <a:t>Credit hour definition: </a:t>
            </a:r>
          </a:p>
          <a:p>
            <a:pPr marL="0" indent="463550">
              <a:lnSpc>
                <a:spcPct val="150000"/>
              </a:lnSpc>
              <a:buNone/>
            </a:pPr>
            <a:r>
              <a:rPr lang="en-US" b="1" dirty="0"/>
              <a:t>a- </a:t>
            </a:r>
            <a:r>
              <a:rPr lang="en-US" b="1" u="sng" dirty="0"/>
              <a:t>For lectures:</a:t>
            </a:r>
          </a:p>
          <a:p>
            <a:pPr marL="0" indent="0">
              <a:lnSpc>
                <a:spcPct val="150000"/>
              </a:lnSpc>
              <a:buNone/>
            </a:pPr>
            <a:r>
              <a:rPr lang="en-US" b="1" dirty="0"/>
              <a:t>A credit hour equals a weekly hour lecture during the academic semester.</a:t>
            </a:r>
          </a:p>
          <a:p>
            <a:pPr marL="0" indent="463550">
              <a:lnSpc>
                <a:spcPct val="150000"/>
              </a:lnSpc>
              <a:buNone/>
            </a:pPr>
            <a:r>
              <a:rPr lang="en-US" b="1" dirty="0"/>
              <a:t>b- </a:t>
            </a:r>
            <a:r>
              <a:rPr lang="en-US" b="1" u="sng" dirty="0"/>
              <a:t>For practical and applied periods:</a:t>
            </a:r>
          </a:p>
          <a:p>
            <a:pPr marL="0" indent="0">
              <a:lnSpc>
                <a:spcPct val="150000"/>
              </a:lnSpc>
              <a:buNone/>
            </a:pPr>
            <a:r>
              <a:rPr lang="en-US" b="1" dirty="0"/>
              <a:t>A credit hour equals an applied or practical period of 2 or 3 hours/week during the academic semester.</a:t>
            </a:r>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EE46DA"/>
          </a:solidFill>
          <a:ln>
            <a:solidFill>
              <a:srgbClr val="EE4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(8)</a:t>
            </a:r>
            <a:endParaRPr lang="en-US" sz="3600" dirty="0"/>
          </a:p>
        </p:txBody>
      </p:sp>
    </p:spTree>
    <p:extLst>
      <p:ext uri="{BB962C8B-B14F-4D97-AF65-F5344CB8AC3E}">
        <p14:creationId xmlns:p14="http://schemas.microsoft.com/office/powerpoint/2010/main" val="532423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fontScale="77500" lnSpcReduction="20000"/>
          </a:bodyPr>
          <a:lstStyle/>
          <a:p>
            <a:pPr marL="0" indent="0">
              <a:lnSpc>
                <a:spcPct val="170000"/>
              </a:lnSpc>
              <a:buNone/>
            </a:pPr>
            <a:r>
              <a:rPr lang="en-US" b="1" u="sng" dirty="0"/>
              <a:t>I- Requirements for The B. Sc. graduation are:</a:t>
            </a:r>
          </a:p>
          <a:p>
            <a:pPr marL="514350" indent="-514350">
              <a:lnSpc>
                <a:spcPct val="170000"/>
              </a:lnSpc>
              <a:buAutoNum type="arabicParenR"/>
            </a:pPr>
            <a:r>
              <a:rPr lang="en-US" b="1" dirty="0"/>
              <a:t>8 credit hours as University requirements including the following: </a:t>
            </a:r>
          </a:p>
          <a:p>
            <a:pPr marL="0" indent="463550">
              <a:lnSpc>
                <a:spcPct val="170000"/>
              </a:lnSpc>
              <a:buNone/>
            </a:pPr>
            <a:r>
              <a:rPr lang="en-US" b="1" dirty="0"/>
              <a:t>A) 2 credit hours for computer sciences.</a:t>
            </a:r>
          </a:p>
          <a:p>
            <a:pPr marL="0" indent="520700">
              <a:lnSpc>
                <a:spcPct val="170000"/>
              </a:lnSpc>
              <a:buNone/>
            </a:pPr>
            <a:r>
              <a:rPr lang="en-US" b="1" dirty="0"/>
              <a:t>B) 2 credit hours for English language.</a:t>
            </a:r>
          </a:p>
          <a:p>
            <a:pPr marL="0" indent="520700">
              <a:lnSpc>
                <a:spcPct val="170000"/>
              </a:lnSpc>
              <a:buNone/>
            </a:pPr>
            <a:r>
              <a:rPr lang="en-US" b="1" dirty="0"/>
              <a:t>C) 2 credit hour course for human rights.</a:t>
            </a:r>
          </a:p>
          <a:p>
            <a:pPr marL="0" indent="463550">
              <a:lnSpc>
                <a:spcPct val="170000"/>
              </a:lnSpc>
              <a:buNone/>
            </a:pPr>
            <a:r>
              <a:rPr lang="en-US" b="1" dirty="0"/>
              <a:t>D) 2 credit hours for humanities in one of the following:</a:t>
            </a:r>
          </a:p>
          <a:p>
            <a:pPr marL="0" indent="0">
              <a:lnSpc>
                <a:spcPct val="170000"/>
              </a:lnSpc>
              <a:buNone/>
            </a:pPr>
            <a:r>
              <a:rPr lang="en-US" b="1" dirty="0"/>
              <a:t>Principles of Management and Accounting, Islamic culture, Arabic language, Introduction to law, Environmental culture, History and Philosophy of Science.</a:t>
            </a:r>
          </a:p>
          <a:p>
            <a:pPr marL="0" indent="520700">
              <a:lnSpc>
                <a:spcPct val="170000"/>
              </a:lnSpc>
              <a:buNone/>
            </a:pPr>
            <a:endParaRPr lang="en-US" b="1" dirty="0"/>
          </a:p>
          <a:p>
            <a:pPr>
              <a:lnSpc>
                <a:spcPct val="17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(9)</a:t>
            </a:r>
            <a:endParaRPr lang="en-US" sz="3600" dirty="0"/>
          </a:p>
        </p:txBody>
      </p:sp>
    </p:spTree>
    <p:extLst>
      <p:ext uri="{BB962C8B-B14F-4D97-AF65-F5344CB8AC3E}">
        <p14:creationId xmlns:p14="http://schemas.microsoft.com/office/powerpoint/2010/main" val="2657404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561107"/>
          </a:xfrm>
        </p:spPr>
        <p:txBody>
          <a:bodyPr>
            <a:normAutofit fontScale="92500" lnSpcReduction="10000"/>
          </a:bodyPr>
          <a:lstStyle/>
          <a:p>
            <a:pPr marL="0" indent="0">
              <a:lnSpc>
                <a:spcPct val="150000"/>
              </a:lnSpc>
              <a:buNone/>
            </a:pPr>
            <a:r>
              <a:rPr lang="en-US" b="1" u="sng" dirty="0"/>
              <a:t>II- 30 credit hours as Faculty requirements, all through in the first level and include:</a:t>
            </a:r>
          </a:p>
          <a:p>
            <a:pPr marL="0" indent="463550">
              <a:lnSpc>
                <a:spcPct val="150000"/>
              </a:lnSpc>
              <a:buNone/>
            </a:pPr>
            <a:r>
              <a:rPr lang="en-US" b="1" dirty="0"/>
              <a:t>A)18 credit hours equally divided among Chemistry, Physics and Mathematics. </a:t>
            </a:r>
          </a:p>
          <a:p>
            <a:pPr marL="0" indent="463550">
              <a:lnSpc>
                <a:spcPct val="150000"/>
              </a:lnSpc>
              <a:buNone/>
            </a:pPr>
            <a:r>
              <a:rPr lang="en-US" b="1" dirty="0"/>
              <a:t>B)12 credit hours for:</a:t>
            </a:r>
          </a:p>
          <a:p>
            <a:pPr marL="0" indent="0">
              <a:lnSpc>
                <a:spcPct val="150000"/>
              </a:lnSpc>
              <a:buNone/>
            </a:pPr>
            <a:r>
              <a:rPr lang="en-US" b="1" dirty="0"/>
              <a:t>Geology, Zoology, Botany, Entomology, Biology, Astronomy and Space Science, Mechanics, Algebra, Biophysics, Geophysics.</a:t>
            </a:r>
          </a:p>
          <a:p>
            <a:pPr marL="0" indent="0">
              <a:lnSpc>
                <a:spcPct val="15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(9) </a:t>
            </a:r>
            <a:r>
              <a:rPr lang="en-US" sz="1600" b="1" dirty="0">
                <a:latin typeface="Times New Roman" panose="02020603050405020304" pitchFamily="18" charset="0"/>
                <a:ea typeface="Times New Roman" panose="02020603050405020304" pitchFamily="18" charset="0"/>
              </a:rPr>
              <a:t>cont.</a:t>
            </a:r>
            <a:endParaRPr lang="en-US" sz="3600" dirty="0"/>
          </a:p>
        </p:txBody>
      </p:sp>
    </p:spTree>
    <p:extLst>
      <p:ext uri="{BB962C8B-B14F-4D97-AF65-F5344CB8AC3E}">
        <p14:creationId xmlns:p14="http://schemas.microsoft.com/office/powerpoint/2010/main" val="973948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90"/>
          </a:xfrm>
        </p:spPr>
        <p:txBody>
          <a:bodyPr>
            <a:normAutofit fontScale="85000" lnSpcReduction="10000"/>
          </a:bodyPr>
          <a:lstStyle/>
          <a:p>
            <a:pPr marL="0" indent="0">
              <a:lnSpc>
                <a:spcPct val="150000"/>
              </a:lnSpc>
              <a:buNone/>
            </a:pPr>
            <a:r>
              <a:rPr lang="en-US" b="1" u="sng" dirty="0"/>
              <a:t>III- Specialization requirements:</a:t>
            </a:r>
          </a:p>
          <a:p>
            <a:pPr marL="0" indent="0">
              <a:lnSpc>
                <a:spcPct val="150000"/>
              </a:lnSpc>
              <a:buNone/>
            </a:pPr>
            <a:r>
              <a:rPr lang="en-US" b="1" dirty="0"/>
              <a:t>A) For the award of the special B. Sc. degree (single specialization), 108 credit hours are determined by the concerned department.</a:t>
            </a:r>
          </a:p>
          <a:p>
            <a:pPr marL="0" indent="0">
              <a:lnSpc>
                <a:spcPct val="150000"/>
              </a:lnSpc>
              <a:buNone/>
            </a:pPr>
            <a:r>
              <a:rPr lang="en-US" b="1" dirty="0"/>
              <a:t>B) For the award of the General B. Sc. Degree (double specialization), 108 credit hours are equally divided between the two major (specialization) subjects.</a:t>
            </a:r>
          </a:p>
          <a:p>
            <a:pPr marL="0" indent="0">
              <a:lnSpc>
                <a:spcPct val="150000"/>
              </a:lnSpc>
              <a:buNone/>
            </a:pPr>
            <a:r>
              <a:rPr lang="en-US" b="1" dirty="0"/>
              <a:t>C) All students should perform a six weeks training period in one of the institutions related to his/her specialization during summer vacation in consultation with the academic adviser (No credit given).</a:t>
            </a:r>
          </a:p>
          <a:p>
            <a:pPr marL="0" indent="0">
              <a:lnSpc>
                <a:spcPct val="15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280160"/>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(9) </a:t>
            </a:r>
            <a:r>
              <a:rPr lang="en-US" sz="1600" b="1" dirty="0">
                <a:latin typeface="Times New Roman" panose="02020603050405020304" pitchFamily="18" charset="0"/>
                <a:ea typeface="Times New Roman" panose="02020603050405020304" pitchFamily="18" charset="0"/>
              </a:rPr>
              <a:t>cont.</a:t>
            </a:r>
            <a:endParaRPr lang="en-US" sz="3600" dirty="0"/>
          </a:p>
        </p:txBody>
      </p:sp>
    </p:spTree>
    <p:extLst>
      <p:ext uri="{BB962C8B-B14F-4D97-AF65-F5344CB8AC3E}">
        <p14:creationId xmlns:p14="http://schemas.microsoft.com/office/powerpoint/2010/main" val="3758465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89"/>
          </a:xfrm>
        </p:spPr>
        <p:txBody>
          <a:bodyPr>
            <a:normAutofit lnSpcReduction="10000"/>
          </a:bodyPr>
          <a:lstStyle/>
          <a:p>
            <a:pPr marL="0" indent="0">
              <a:lnSpc>
                <a:spcPct val="150000"/>
              </a:lnSpc>
              <a:buNone/>
            </a:pPr>
            <a:r>
              <a:rPr lang="en-US" b="1" dirty="0"/>
              <a:t>Registration, academic load and courses: </a:t>
            </a:r>
          </a:p>
          <a:p>
            <a:pPr marL="0" indent="0">
              <a:lnSpc>
                <a:spcPct val="150000"/>
              </a:lnSpc>
              <a:buNone/>
            </a:pPr>
            <a:r>
              <a:rPr lang="en-US" b="1" u="sng" dirty="0"/>
              <a:t>1- Registration:</a:t>
            </a:r>
          </a:p>
          <a:p>
            <a:pPr marL="0" lvl="0" indent="0">
              <a:lnSpc>
                <a:spcPct val="150000"/>
              </a:lnSpc>
              <a:buNone/>
            </a:pPr>
            <a:r>
              <a:rPr lang="en-US" b="1" dirty="0"/>
              <a:t>A) The Vice Dean for Education and Students' Affairs (VDESA) supervises the execution of the rules and procedures of registration including of the preparation of subject groups, lists, study time-tables, and directing students to their academic tutors, issuing the student form of each subject and form for all subjects.</a:t>
            </a:r>
            <a:endParaRPr lang="en-US" dirty="0"/>
          </a:p>
          <a:p>
            <a:pPr marL="0" indent="0">
              <a:lnSpc>
                <a:spcPct val="150000"/>
              </a:lnSpc>
              <a:buNone/>
            </a:pPr>
            <a:endParaRPr lang="en-US" dirty="0"/>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5641F3"/>
          </a:solidFill>
          <a:ln>
            <a:solidFill>
              <a:srgbClr val="5641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(10)</a:t>
            </a:r>
            <a:endParaRPr lang="en-US" sz="3600" dirty="0"/>
          </a:p>
        </p:txBody>
      </p:sp>
    </p:spTree>
    <p:extLst>
      <p:ext uri="{BB962C8B-B14F-4D97-AF65-F5344CB8AC3E}">
        <p14:creationId xmlns:p14="http://schemas.microsoft.com/office/powerpoint/2010/main" val="2970201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89"/>
          </a:xfrm>
        </p:spPr>
        <p:txBody>
          <a:bodyPr>
            <a:normAutofit/>
          </a:bodyPr>
          <a:lstStyle/>
          <a:p>
            <a:pPr marL="0" indent="0">
              <a:lnSpc>
                <a:spcPct val="150000"/>
              </a:lnSpc>
              <a:buNone/>
            </a:pPr>
            <a:r>
              <a:rPr lang="en-US" b="1" u="sng" dirty="0"/>
              <a:t>1- Registration (cont.):</a:t>
            </a:r>
          </a:p>
          <a:p>
            <a:pPr marL="0" indent="0">
              <a:lnSpc>
                <a:spcPct val="150000"/>
              </a:lnSpc>
              <a:buNone/>
            </a:pPr>
            <a:r>
              <a:rPr lang="en-US" b="1" dirty="0"/>
              <a:t>B) All academic data are to be introduced in special official records. Registration should be completed by the first week of the semester.</a:t>
            </a:r>
          </a:p>
          <a:p>
            <a:pPr marL="0" lvl="0" indent="0">
              <a:lnSpc>
                <a:spcPct val="150000"/>
              </a:lnSpc>
              <a:buNone/>
            </a:pPr>
            <a:r>
              <a:rPr lang="en-US" b="1" dirty="0"/>
              <a:t>C) For those students who were unable to register in due time because of forcible reasons accepted by the Committee of Student Affairs, they can register through the 2nd week of the semester.</a:t>
            </a:r>
            <a:endParaRPr lang="en-US" dirty="0"/>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5641F3"/>
          </a:solidFill>
          <a:ln>
            <a:solidFill>
              <a:srgbClr val="5641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(10) </a:t>
            </a:r>
            <a:r>
              <a:rPr lang="en-US" sz="2000" b="1" dirty="0">
                <a:latin typeface="Times New Roman" panose="02020603050405020304" pitchFamily="18" charset="0"/>
                <a:ea typeface="Times New Roman" panose="02020603050405020304" pitchFamily="18" charset="0"/>
              </a:rPr>
              <a:t>cont.</a:t>
            </a:r>
            <a:endParaRPr lang="en-US" sz="3600" dirty="0"/>
          </a:p>
        </p:txBody>
      </p:sp>
    </p:spTree>
    <p:extLst>
      <p:ext uri="{BB962C8B-B14F-4D97-AF65-F5344CB8AC3E}">
        <p14:creationId xmlns:p14="http://schemas.microsoft.com/office/powerpoint/2010/main" val="1048423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89"/>
          </a:xfrm>
        </p:spPr>
        <p:txBody>
          <a:bodyPr>
            <a:normAutofit/>
          </a:bodyPr>
          <a:lstStyle/>
          <a:p>
            <a:pPr marL="0" lvl="0" indent="0">
              <a:lnSpc>
                <a:spcPct val="150000"/>
              </a:lnSpc>
              <a:buNone/>
            </a:pPr>
            <a:r>
              <a:rPr lang="en-US" b="1" u="sng" dirty="0"/>
              <a:t>2-Academic tutoring:</a:t>
            </a:r>
            <a:endParaRPr lang="en-US" u="sng" dirty="0"/>
          </a:p>
          <a:p>
            <a:pPr marL="0" indent="0">
              <a:lnSpc>
                <a:spcPct val="150000"/>
              </a:lnSpc>
              <a:buNone/>
            </a:pPr>
            <a:r>
              <a:rPr lang="en-US" b="1" dirty="0"/>
              <a:t>Every student should have an appointed academic tutor to help him/her in selecting subjects and determining the number of credit hours registered according to his/her conditions and abilities, as well as helping solve his/her problems. All data are to be recorded in a student form. The tutor has to review the subjects registered by the student in every semester until graduation.</a:t>
            </a:r>
          </a:p>
          <a:p>
            <a:pPr marL="0" indent="0">
              <a:lnSpc>
                <a:spcPct val="150000"/>
              </a:lnSpc>
              <a:buNone/>
            </a:pPr>
            <a:endParaRPr lang="en-US" dirty="0"/>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5641F3"/>
          </a:solidFill>
          <a:ln>
            <a:solidFill>
              <a:srgbClr val="5641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(10) </a:t>
            </a:r>
            <a:r>
              <a:rPr lang="en-US" sz="2000" b="1" dirty="0">
                <a:latin typeface="Times New Roman" panose="02020603050405020304" pitchFamily="18" charset="0"/>
                <a:ea typeface="Times New Roman" panose="02020603050405020304" pitchFamily="18" charset="0"/>
              </a:rPr>
              <a:t>cont.</a:t>
            </a:r>
            <a:endParaRPr lang="en-US" sz="3600" dirty="0"/>
          </a:p>
        </p:txBody>
      </p:sp>
    </p:spTree>
    <p:extLst>
      <p:ext uri="{BB962C8B-B14F-4D97-AF65-F5344CB8AC3E}">
        <p14:creationId xmlns:p14="http://schemas.microsoft.com/office/powerpoint/2010/main" val="2085530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89"/>
          </a:xfrm>
        </p:spPr>
        <p:txBody>
          <a:bodyPr>
            <a:normAutofit fontScale="85000" lnSpcReduction="20000"/>
          </a:bodyPr>
          <a:lstStyle/>
          <a:p>
            <a:pPr marL="0" lvl="0" indent="0">
              <a:lnSpc>
                <a:spcPct val="150000"/>
              </a:lnSpc>
              <a:buNone/>
            </a:pPr>
            <a:r>
              <a:rPr lang="en-US" b="1" u="sng" dirty="0"/>
              <a:t>3- Study (Academic) load:</a:t>
            </a:r>
            <a:endParaRPr lang="en-US" u="sng" dirty="0"/>
          </a:p>
          <a:p>
            <a:pPr marL="0" indent="0">
              <a:lnSpc>
                <a:spcPct val="150000"/>
              </a:lnSpc>
              <a:buNone/>
            </a:pPr>
            <a:r>
              <a:rPr lang="en-US" b="1" dirty="0"/>
              <a:t>A) The student is allowed to register for maximum 18 and minimum 14 credit hours in each semester, except in the following conditions:</a:t>
            </a:r>
          </a:p>
          <a:p>
            <a:pPr marL="0" lvl="0" indent="0">
              <a:lnSpc>
                <a:spcPct val="150000"/>
              </a:lnSpc>
              <a:buNone/>
            </a:pPr>
            <a:r>
              <a:rPr lang="en-US" b="1" dirty="0"/>
              <a:t>B) Distinguished or highly performing students (with a cumulative average of 3.0 or higher) may register in additional elective (optional) courses, from the requirements of his/her specialization, offered by the different departments of the faculty. This is limited to a maximum of 8 credit hours (2 credit hours in every semester) throughout the study period and the grades are added to the general cumulative average.</a:t>
            </a:r>
            <a:endParaRPr lang="en-US" dirty="0"/>
          </a:p>
          <a:p>
            <a:pPr marL="0" indent="0">
              <a:lnSpc>
                <a:spcPct val="150000"/>
              </a:lnSpc>
              <a:buNone/>
            </a:pPr>
            <a:endParaRPr lang="en-US" dirty="0"/>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5641F3"/>
          </a:solidFill>
          <a:ln>
            <a:solidFill>
              <a:srgbClr val="5641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(10) </a:t>
            </a:r>
            <a:r>
              <a:rPr lang="en-US" sz="2000" b="1" dirty="0">
                <a:latin typeface="Times New Roman" panose="02020603050405020304" pitchFamily="18" charset="0"/>
                <a:ea typeface="Times New Roman" panose="02020603050405020304" pitchFamily="18" charset="0"/>
              </a:rPr>
              <a:t>cont.</a:t>
            </a:r>
            <a:endParaRPr lang="en-US" sz="3600" dirty="0"/>
          </a:p>
        </p:txBody>
      </p:sp>
    </p:spTree>
    <p:extLst>
      <p:ext uri="{BB962C8B-B14F-4D97-AF65-F5344CB8AC3E}">
        <p14:creationId xmlns:p14="http://schemas.microsoft.com/office/powerpoint/2010/main" val="2240443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5F555-4BEA-4C00-87A7-53A54A3BC519}"/>
              </a:ext>
            </a:extLst>
          </p:cNvPr>
          <p:cNvSpPr>
            <a:spLocks noGrp="1"/>
          </p:cNvSpPr>
          <p:nvPr>
            <p:ph type="title"/>
          </p:nvPr>
        </p:nvSpPr>
        <p:spPr>
          <a:xfrm>
            <a:off x="838200" y="355600"/>
            <a:ext cx="10515600" cy="5511799"/>
          </a:xfrm>
        </p:spPr>
        <p:txBody>
          <a:bodyPr>
            <a:normAutofit/>
          </a:bodyPr>
          <a:lstStyle/>
          <a:p>
            <a:pPr algn="ctr"/>
            <a:r>
              <a:rPr lang="en-US" b="1" dirty="0"/>
              <a:t>The Protocol of the Credit Hour System                            for Undergraduates </a:t>
            </a:r>
            <a:br>
              <a:rPr lang="en-US" b="1" dirty="0"/>
            </a:br>
            <a:r>
              <a:rPr lang="en-US" b="1" dirty="0"/>
              <a:t>in Faculty of Science, Cairo University</a:t>
            </a:r>
            <a:br>
              <a:rPr lang="en-US" b="1" dirty="0"/>
            </a:br>
            <a:endParaRPr lang="en-US" dirty="0"/>
          </a:p>
        </p:txBody>
      </p:sp>
    </p:spTree>
    <p:extLst>
      <p:ext uri="{BB962C8B-B14F-4D97-AF65-F5344CB8AC3E}">
        <p14:creationId xmlns:p14="http://schemas.microsoft.com/office/powerpoint/2010/main" val="4085845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89"/>
          </a:xfrm>
        </p:spPr>
        <p:txBody>
          <a:bodyPr>
            <a:normAutofit lnSpcReduction="10000"/>
          </a:bodyPr>
          <a:lstStyle/>
          <a:p>
            <a:pPr marL="0" lvl="0" indent="0">
              <a:lnSpc>
                <a:spcPct val="150000"/>
              </a:lnSpc>
              <a:buNone/>
            </a:pPr>
            <a:r>
              <a:rPr lang="en-US" b="1" u="sng" dirty="0"/>
              <a:t>2- Study (Academic) load (cont.):</a:t>
            </a:r>
            <a:endParaRPr lang="en-US" u="sng" dirty="0"/>
          </a:p>
          <a:p>
            <a:pPr marL="0" lvl="0" indent="0">
              <a:lnSpc>
                <a:spcPct val="150000"/>
              </a:lnSpc>
              <a:buNone/>
            </a:pPr>
            <a:r>
              <a:rPr lang="en-US" b="1" dirty="0"/>
              <a:t>C) The study load may be increased in the final semester in order to meet the graduation requirements, based on the approval of the Faculty Board.</a:t>
            </a:r>
            <a:endParaRPr lang="en-US" dirty="0"/>
          </a:p>
          <a:p>
            <a:pPr marL="0" lvl="0" indent="0">
              <a:lnSpc>
                <a:spcPct val="150000"/>
              </a:lnSpc>
              <a:buNone/>
            </a:pPr>
            <a:r>
              <a:rPr lang="en-US" b="1" dirty="0"/>
              <a:t>D) A student with a cumulative average of 1 (for two successive semesters) is not allowed to register in more than 12 credit hours per semester.</a:t>
            </a:r>
            <a:endParaRPr lang="en-US" dirty="0"/>
          </a:p>
          <a:p>
            <a:pPr marL="0" indent="0">
              <a:lnSpc>
                <a:spcPct val="150000"/>
              </a:lnSpc>
              <a:buNone/>
            </a:pPr>
            <a:endParaRPr lang="en-US" dirty="0"/>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5641F3"/>
          </a:solidFill>
          <a:ln>
            <a:solidFill>
              <a:srgbClr val="5641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(10) </a:t>
            </a:r>
            <a:r>
              <a:rPr lang="en-US" sz="2000" b="1" dirty="0">
                <a:latin typeface="Times New Roman" panose="02020603050405020304" pitchFamily="18" charset="0"/>
                <a:ea typeface="Times New Roman" panose="02020603050405020304" pitchFamily="18" charset="0"/>
              </a:rPr>
              <a:t>cont.</a:t>
            </a:r>
            <a:endParaRPr lang="en-US" sz="3600" dirty="0"/>
          </a:p>
        </p:txBody>
      </p:sp>
    </p:spTree>
    <p:extLst>
      <p:ext uri="{BB962C8B-B14F-4D97-AF65-F5344CB8AC3E}">
        <p14:creationId xmlns:p14="http://schemas.microsoft.com/office/powerpoint/2010/main" val="515986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a:bodyPr>
          <a:lstStyle/>
          <a:p>
            <a:pPr marL="0" indent="0">
              <a:buNone/>
            </a:pPr>
            <a:r>
              <a:rPr lang="en-US" b="1" u="sng" dirty="0"/>
              <a:t>Additions, omission, withdrawal and major shifting (changing specialization):</a:t>
            </a:r>
          </a:p>
          <a:p>
            <a:pPr marL="0" lvl="0" indent="0">
              <a:buNone/>
            </a:pPr>
            <a:r>
              <a:rPr lang="en-US" b="1" dirty="0"/>
              <a:t>1) Subject to the approval of the academic tutor, a student may add or omit one course or more, not after the end of the 4th week of the academic semester taking in consideration the study load (article 10.</a:t>
            </a:r>
            <a:endParaRPr lang="en-US" dirty="0"/>
          </a:p>
          <a:p>
            <a:pPr marL="0" lvl="0" indent="0">
              <a:buNone/>
            </a:pPr>
            <a:r>
              <a:rPr lang="en-US" b="1" dirty="0"/>
              <a:t>2) A student may drop a course by the 6th week of the semester, as recommended by the academic tutor. The course will be included in the student’s academic record with grade “withdraw” provided that the student does not exceed the allowed times of absence before withdrawal.</a:t>
            </a:r>
            <a:endParaRPr lang="en-US" dirty="0"/>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(11)</a:t>
            </a:r>
            <a:endParaRPr lang="en-US" sz="3600" dirty="0"/>
          </a:p>
        </p:txBody>
      </p:sp>
    </p:spTree>
    <p:extLst>
      <p:ext uri="{BB962C8B-B14F-4D97-AF65-F5344CB8AC3E}">
        <p14:creationId xmlns:p14="http://schemas.microsoft.com/office/powerpoint/2010/main" val="40858505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fontScale="92500" lnSpcReduction="20000"/>
          </a:bodyPr>
          <a:lstStyle/>
          <a:p>
            <a:pPr marL="0" indent="0">
              <a:lnSpc>
                <a:spcPct val="150000"/>
              </a:lnSpc>
              <a:buNone/>
            </a:pPr>
            <a:r>
              <a:rPr lang="en-US" b="1" u="sng" dirty="0"/>
              <a:t>Additions, omission, withdrawal and major shifting (changing specialization):</a:t>
            </a:r>
          </a:p>
          <a:p>
            <a:pPr marL="0" lvl="0" indent="0">
              <a:lnSpc>
                <a:spcPct val="150000"/>
              </a:lnSpc>
              <a:buNone/>
            </a:pPr>
            <a:r>
              <a:rPr lang="en-US" b="1" dirty="0"/>
              <a:t>3) A student is allowed to modify (change) his specialization, provided that he/she fulfills the requirements of the desired specialization. The credit hours he/she has passed before the major </a:t>
            </a:r>
            <a:r>
              <a:rPr lang="en-US" b="1" dirty="0" err="1"/>
              <a:t>shiftting</a:t>
            </a:r>
            <a:r>
              <a:rPr lang="en-US" b="1" dirty="0"/>
              <a:t> in inconsistent fields will not be counted. Such modification (change) should get the consent of the academic tutor and the Committee of Education and Students Affairs (CESA).</a:t>
            </a:r>
            <a:endParaRPr lang="en-US" dirty="0"/>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(11) </a:t>
            </a:r>
            <a:r>
              <a:rPr lang="en-US" b="1" dirty="0">
                <a:latin typeface="Times New Roman" panose="02020603050405020304" pitchFamily="18" charset="0"/>
                <a:ea typeface="Times New Roman" panose="02020603050405020304" pitchFamily="18" charset="0"/>
              </a:rPr>
              <a:t>cont.</a:t>
            </a:r>
            <a:endParaRPr lang="en-US" sz="3600" dirty="0"/>
          </a:p>
        </p:txBody>
      </p:sp>
    </p:spTree>
    <p:extLst>
      <p:ext uri="{BB962C8B-B14F-4D97-AF65-F5344CB8AC3E}">
        <p14:creationId xmlns:p14="http://schemas.microsoft.com/office/powerpoint/2010/main" val="2768920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89"/>
          </a:xfrm>
        </p:spPr>
        <p:txBody>
          <a:bodyPr>
            <a:normAutofit/>
          </a:bodyPr>
          <a:lstStyle/>
          <a:p>
            <a:pPr marL="0" indent="0">
              <a:lnSpc>
                <a:spcPct val="200000"/>
              </a:lnSpc>
              <a:buNone/>
            </a:pPr>
            <a:r>
              <a:rPr lang="en-US" b="1" dirty="0"/>
              <a:t>The student must submit to the rules of the University and Enrollment Faculty, regarding dismissal, chances of rejoining (enrollment), accepted excuses for not attending the exams, freezing, and all rules pertaining to students' discipline, referred to in Article 123 in the executive protocol of the Universities Regulation Law.</a:t>
            </a:r>
          </a:p>
          <a:p>
            <a:pPr>
              <a:lnSpc>
                <a:spcPct val="20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(12)</a:t>
            </a:r>
            <a:endParaRPr lang="en-US" sz="3600" dirty="0"/>
          </a:p>
        </p:txBody>
      </p:sp>
    </p:spTree>
    <p:extLst>
      <p:ext uri="{BB962C8B-B14F-4D97-AF65-F5344CB8AC3E}">
        <p14:creationId xmlns:p14="http://schemas.microsoft.com/office/powerpoint/2010/main" val="4105064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89"/>
          </a:xfrm>
        </p:spPr>
        <p:txBody>
          <a:bodyPr>
            <a:normAutofit fontScale="85000" lnSpcReduction="10000"/>
          </a:bodyPr>
          <a:lstStyle/>
          <a:p>
            <a:pPr marL="0" indent="0">
              <a:lnSpc>
                <a:spcPct val="150000"/>
              </a:lnSpc>
              <a:buNone/>
            </a:pPr>
            <a:r>
              <a:rPr lang="en-US" b="1" u="sng" dirty="0"/>
              <a:t>Attendance</a:t>
            </a:r>
          </a:p>
          <a:p>
            <a:pPr marL="0" indent="0">
              <a:lnSpc>
                <a:spcPct val="150000"/>
              </a:lnSpc>
              <a:buNone/>
            </a:pPr>
            <a:r>
              <a:rPr lang="en-US" b="1" dirty="0"/>
              <a:t>1) The course instructor reports student attendance, at the beginning of each lecture or practical period, in an attendance sheet prepared by </a:t>
            </a:r>
            <a:r>
              <a:rPr lang="en-US" b="1" dirty="0" err="1"/>
              <a:t>Eduation</a:t>
            </a:r>
            <a:r>
              <a:rPr lang="en-US" b="1" dirty="0"/>
              <a:t> and Student Affairs Administration (ESAA), considering the following:</a:t>
            </a:r>
          </a:p>
          <a:p>
            <a:pPr marL="0" lvl="0" indent="0">
              <a:lnSpc>
                <a:spcPct val="150000"/>
              </a:lnSpc>
              <a:buNone/>
            </a:pPr>
            <a:r>
              <a:rPr lang="en-US" b="1" dirty="0"/>
              <a:t>2) Allowed absence for a student, with no excuse, is 10% of the total course hours. The course instructor will notify the (ESAA) when the student exceeds the percentage of absence, and the student will be given the first warning by the (ESAA).</a:t>
            </a:r>
            <a:endParaRPr lang="en-US" dirty="0"/>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(13)</a:t>
            </a:r>
            <a:endParaRPr lang="en-US" sz="3600" dirty="0"/>
          </a:p>
        </p:txBody>
      </p:sp>
    </p:spTree>
    <p:extLst>
      <p:ext uri="{BB962C8B-B14F-4D97-AF65-F5344CB8AC3E}">
        <p14:creationId xmlns:p14="http://schemas.microsoft.com/office/powerpoint/2010/main" val="573798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89"/>
          </a:xfrm>
        </p:spPr>
        <p:txBody>
          <a:bodyPr>
            <a:normAutofit lnSpcReduction="10000"/>
          </a:bodyPr>
          <a:lstStyle/>
          <a:p>
            <a:pPr marL="0" indent="0">
              <a:lnSpc>
                <a:spcPct val="150000"/>
              </a:lnSpc>
              <a:buNone/>
            </a:pPr>
            <a:r>
              <a:rPr lang="en-US" b="1" u="sng" dirty="0"/>
              <a:t>Attendance (cont.)</a:t>
            </a:r>
          </a:p>
          <a:p>
            <a:pPr marL="0" indent="0">
              <a:lnSpc>
                <a:spcPct val="150000"/>
              </a:lnSpc>
              <a:buNone/>
            </a:pPr>
            <a:r>
              <a:rPr lang="en-US" b="1" dirty="0"/>
              <a:t>3) If the student's absence reaches 20%, a second and last written warning should be directed to him/her.</a:t>
            </a:r>
          </a:p>
          <a:p>
            <a:pPr marL="0" lvl="0" indent="0">
              <a:lnSpc>
                <a:spcPct val="150000"/>
              </a:lnSpc>
              <a:buNone/>
            </a:pPr>
            <a:r>
              <a:rPr lang="en-US" b="1" dirty="0"/>
              <a:t>4) If the student's absence in the course exceeds 25% with an unaccepted excuse by the CESA and endorsed by the VDESA: the student will be given grade "deprived" in this course. This will be considered as “Fail” in the cumulative average of the student.</a:t>
            </a:r>
            <a:endParaRPr lang="en-US" dirty="0"/>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(13)</a:t>
            </a:r>
            <a:r>
              <a:rPr lang="en-US" sz="2400" b="1" dirty="0">
                <a:latin typeface="Times New Roman" panose="02020603050405020304" pitchFamily="18" charset="0"/>
                <a:ea typeface="Times New Roman" panose="02020603050405020304" pitchFamily="18" charset="0"/>
              </a:rPr>
              <a:t> cont.</a:t>
            </a:r>
            <a:endParaRPr lang="en-US" sz="3600" dirty="0"/>
          </a:p>
        </p:txBody>
      </p:sp>
    </p:spTree>
    <p:extLst>
      <p:ext uri="{BB962C8B-B14F-4D97-AF65-F5344CB8AC3E}">
        <p14:creationId xmlns:p14="http://schemas.microsoft.com/office/powerpoint/2010/main" val="3962331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89"/>
          </a:xfrm>
        </p:spPr>
        <p:txBody>
          <a:bodyPr>
            <a:normAutofit fontScale="92500"/>
          </a:bodyPr>
          <a:lstStyle/>
          <a:p>
            <a:pPr marL="0" indent="0">
              <a:buNone/>
            </a:pPr>
            <a:r>
              <a:rPr lang="en-US" b="1" u="sng" dirty="0"/>
              <a:t>Evaluation:</a:t>
            </a:r>
          </a:p>
          <a:p>
            <a:pPr lvl="0"/>
            <a:r>
              <a:rPr lang="en-US" b="1" dirty="0"/>
              <a:t>Each course is given 100 marks.</a:t>
            </a:r>
            <a:endParaRPr lang="en-US" sz="2400" dirty="0"/>
          </a:p>
          <a:p>
            <a:pPr lvl="0"/>
            <a:r>
              <a:rPr lang="en-US" b="1" dirty="0"/>
              <a:t>Lectures and practical periods are evaluated according to the following:</a:t>
            </a:r>
          </a:p>
          <a:p>
            <a:pPr marL="688975" lvl="0" indent="-407988">
              <a:buFont typeface="Wingdings" panose="05000000000000000000" pitchFamily="2" charset="2"/>
              <a:buChar char="v"/>
            </a:pPr>
            <a:r>
              <a:rPr lang="en-US" b="1" u="sng" dirty="0"/>
              <a:t>For theoretical courses: </a:t>
            </a:r>
            <a:r>
              <a:rPr lang="en-US" b="1" dirty="0"/>
              <a:t>Term (semester) assessments, which include periodic tests. The answer sheets are handed back to the students. these constitute 40% of the total course marks. 60% of the total course marks are assigned for the final theoretical exam.</a:t>
            </a:r>
            <a:endParaRPr lang="en-US" sz="2000" dirty="0"/>
          </a:p>
          <a:p>
            <a:pPr marL="688975" indent="-407988">
              <a:buFont typeface="Wingdings" panose="05000000000000000000" pitchFamily="2" charset="2"/>
              <a:buChar char="v"/>
            </a:pPr>
            <a:r>
              <a:rPr lang="en-US" b="1" u="sng" dirty="0"/>
              <a:t>For practical courses: </a:t>
            </a:r>
            <a:r>
              <a:rPr lang="en-US" b="1" dirty="0"/>
              <a:t>80% of the total course marks are assigned for term (semester) assessments, which include periodic tests and 20% of the total course marks are assigned for the final exam.</a:t>
            </a:r>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EE46DA"/>
          </a:solidFill>
          <a:ln>
            <a:solidFill>
              <a:srgbClr val="EE4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(14)</a:t>
            </a:r>
            <a:endParaRPr lang="en-US" sz="3600" dirty="0"/>
          </a:p>
        </p:txBody>
      </p:sp>
    </p:spTree>
    <p:extLst>
      <p:ext uri="{BB962C8B-B14F-4D97-AF65-F5344CB8AC3E}">
        <p14:creationId xmlns:p14="http://schemas.microsoft.com/office/powerpoint/2010/main" val="2765067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89"/>
          </a:xfrm>
        </p:spPr>
        <p:txBody>
          <a:bodyPr>
            <a:normAutofit fontScale="92500" lnSpcReduction="10000"/>
          </a:bodyPr>
          <a:lstStyle/>
          <a:p>
            <a:pPr marL="0" indent="0">
              <a:lnSpc>
                <a:spcPct val="150000"/>
              </a:lnSpc>
              <a:buNone/>
            </a:pPr>
            <a:r>
              <a:rPr lang="en-US" b="1" u="sng" dirty="0"/>
              <a:t>Evaluation (cont.):</a:t>
            </a:r>
          </a:p>
          <a:p>
            <a:pPr lvl="1">
              <a:lnSpc>
                <a:spcPct val="150000"/>
              </a:lnSpc>
              <a:buFont typeface="Wingdings" panose="05000000000000000000" pitchFamily="2" charset="2"/>
              <a:buChar char="v"/>
            </a:pPr>
            <a:r>
              <a:rPr lang="en-US" b="1" dirty="0"/>
              <a:t> The final examination is held within the last two weeks of the semester according to a time-table prepared by the ESAA and endorsed by CESA of the faculty. This is announced to students during registration. It constitutes 60% of the total course marks.</a:t>
            </a:r>
            <a:endParaRPr lang="en-US" sz="2000" dirty="0"/>
          </a:p>
          <a:p>
            <a:pPr lvl="1">
              <a:lnSpc>
                <a:spcPct val="150000"/>
              </a:lnSpc>
              <a:buFont typeface="Wingdings" panose="05000000000000000000" pitchFamily="2" charset="2"/>
              <a:buChar char="v"/>
            </a:pPr>
            <a:r>
              <a:rPr lang="en-US" b="1" dirty="0"/>
              <a:t> The final examination for a given course is given by a committee of instructors contributing in teaching the course and headed by a coordinator. The coordinator should have the responsibility of preparing the time-table for term tests and question sheets.</a:t>
            </a:r>
            <a:endParaRPr lang="en-US" sz="2000" dirty="0"/>
          </a:p>
          <a:p>
            <a:pPr marL="0" indent="0">
              <a:lnSpc>
                <a:spcPct val="150000"/>
              </a:lnSpc>
              <a:buNone/>
            </a:pPr>
            <a:endParaRPr lang="en-US" b="1" u="sng"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EE46DA"/>
          </a:solidFill>
          <a:ln>
            <a:solidFill>
              <a:srgbClr val="EE4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(14) </a:t>
            </a:r>
            <a:r>
              <a:rPr lang="en-US" sz="2000" b="1" dirty="0">
                <a:latin typeface="Times New Roman" panose="02020603050405020304" pitchFamily="18" charset="0"/>
                <a:ea typeface="Times New Roman" panose="02020603050405020304" pitchFamily="18" charset="0"/>
              </a:rPr>
              <a:t>cont.</a:t>
            </a:r>
            <a:endParaRPr lang="en-US" sz="3600" dirty="0"/>
          </a:p>
        </p:txBody>
      </p:sp>
    </p:spTree>
    <p:extLst>
      <p:ext uri="{BB962C8B-B14F-4D97-AF65-F5344CB8AC3E}">
        <p14:creationId xmlns:p14="http://schemas.microsoft.com/office/powerpoint/2010/main" val="1740215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89"/>
          </a:xfrm>
        </p:spPr>
        <p:txBody>
          <a:bodyPr>
            <a:normAutofit/>
          </a:bodyPr>
          <a:lstStyle/>
          <a:p>
            <a:pPr marL="0" indent="0">
              <a:lnSpc>
                <a:spcPct val="200000"/>
              </a:lnSpc>
              <a:buNone/>
            </a:pPr>
            <a:r>
              <a:rPr lang="en-US" b="1" u="sng" dirty="0"/>
              <a:t>Evaluation (cont.):</a:t>
            </a:r>
          </a:p>
          <a:p>
            <a:pPr>
              <a:lnSpc>
                <a:spcPct val="200000"/>
              </a:lnSpc>
              <a:buFont typeface="Wingdings" panose="05000000000000000000" pitchFamily="2" charset="2"/>
              <a:buChar char="v"/>
            </a:pPr>
            <a:r>
              <a:rPr lang="en-US" b="1" dirty="0"/>
              <a:t> An honors grade is conferred upon the student who gets a cumulative average of 3.0 or higher on graduation under the condition that he/she has never failed in any course during his/her study in the faculty (or in the faculty he/she has transferred from).</a:t>
            </a:r>
          </a:p>
          <a:p>
            <a:pPr marL="0" indent="0">
              <a:lnSpc>
                <a:spcPct val="200000"/>
              </a:lnSpc>
              <a:buNone/>
            </a:pPr>
            <a:endParaRPr lang="en-US" b="1" dirty="0"/>
          </a:p>
          <a:p>
            <a:pPr marL="0" indent="0">
              <a:lnSpc>
                <a:spcPct val="200000"/>
              </a:lnSpc>
              <a:buNone/>
            </a:pPr>
            <a:endParaRPr lang="en-US" b="1" u="sng"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EE46DA"/>
          </a:solidFill>
          <a:ln>
            <a:solidFill>
              <a:srgbClr val="EE4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(14) </a:t>
            </a:r>
            <a:r>
              <a:rPr lang="en-US" sz="2000" b="1" dirty="0">
                <a:latin typeface="Times New Roman" panose="02020603050405020304" pitchFamily="18" charset="0"/>
                <a:ea typeface="Times New Roman" panose="02020603050405020304" pitchFamily="18" charset="0"/>
              </a:rPr>
              <a:t>cont.</a:t>
            </a:r>
            <a:endParaRPr lang="en-US" sz="3600" dirty="0"/>
          </a:p>
        </p:txBody>
      </p:sp>
    </p:spTree>
    <p:extLst>
      <p:ext uri="{BB962C8B-B14F-4D97-AF65-F5344CB8AC3E}">
        <p14:creationId xmlns:p14="http://schemas.microsoft.com/office/powerpoint/2010/main" val="2137974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89"/>
          </a:xfrm>
        </p:spPr>
        <p:txBody>
          <a:bodyPr>
            <a:normAutofit fontScale="92500" lnSpcReduction="10000"/>
          </a:bodyPr>
          <a:lstStyle/>
          <a:p>
            <a:pPr marL="0" indent="0">
              <a:lnSpc>
                <a:spcPct val="150000"/>
              </a:lnSpc>
              <a:buNone/>
            </a:pPr>
            <a:r>
              <a:rPr lang="en-US" b="1" u="sng" dirty="0"/>
              <a:t>Evaluation (cont.):</a:t>
            </a:r>
          </a:p>
          <a:p>
            <a:pPr>
              <a:lnSpc>
                <a:spcPct val="150000"/>
              </a:lnSpc>
              <a:buFont typeface="Wingdings" panose="05000000000000000000" pitchFamily="2" charset="2"/>
              <a:buChar char="v"/>
            </a:pPr>
            <a:r>
              <a:rPr lang="en-US" b="1" dirty="0"/>
              <a:t>The final result of a course may be postponed for no more than one semester, as a result of not fulfilling the requirements because of forcible conditions (not attending the final examination of the course for an accepted excuse). In that case, the student is given a grade of "Incomplete". If the student dose not finish the course requirements by the time of the final exam of the incomplete courses (the first week of the following semester), the student is given a grade (Fail) in that course.</a:t>
            </a:r>
          </a:p>
          <a:p>
            <a:pPr marL="0" indent="0">
              <a:lnSpc>
                <a:spcPct val="150000"/>
              </a:lnSpc>
              <a:buNone/>
            </a:pPr>
            <a:endParaRPr lang="en-US" b="1" u="sng"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EE46DA"/>
          </a:solidFill>
          <a:ln>
            <a:solidFill>
              <a:srgbClr val="EE4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(14) </a:t>
            </a:r>
            <a:r>
              <a:rPr lang="en-US" sz="2000" b="1" dirty="0">
                <a:latin typeface="Times New Roman" panose="02020603050405020304" pitchFamily="18" charset="0"/>
                <a:ea typeface="Times New Roman" panose="02020603050405020304" pitchFamily="18" charset="0"/>
              </a:rPr>
              <a:t>cont.</a:t>
            </a:r>
            <a:endParaRPr lang="en-US" sz="3600" dirty="0"/>
          </a:p>
        </p:txBody>
      </p:sp>
    </p:spTree>
    <p:extLst>
      <p:ext uri="{BB962C8B-B14F-4D97-AF65-F5344CB8AC3E}">
        <p14:creationId xmlns:p14="http://schemas.microsoft.com/office/powerpoint/2010/main" val="46744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fontScale="85000" lnSpcReduction="20000"/>
          </a:bodyPr>
          <a:lstStyle/>
          <a:p>
            <a:pPr marL="0" indent="0">
              <a:buNone/>
            </a:pPr>
            <a:r>
              <a:rPr lang="en-US" b="1" dirty="0"/>
              <a:t>The Faculty includes 10 Departments:</a:t>
            </a:r>
          </a:p>
          <a:p>
            <a:pPr lvl="0"/>
            <a:r>
              <a:rPr lang="en-US" b="1" dirty="0"/>
              <a:t>Mathematics Department.</a:t>
            </a:r>
            <a:endParaRPr lang="en-US" sz="2400" dirty="0"/>
          </a:p>
          <a:p>
            <a:pPr lvl="0"/>
            <a:r>
              <a:rPr lang="en-US" b="1" dirty="0"/>
              <a:t>Physics Department.</a:t>
            </a:r>
            <a:endParaRPr lang="en-US" sz="2400" dirty="0"/>
          </a:p>
          <a:p>
            <a:pPr lvl="0"/>
            <a:r>
              <a:rPr lang="en-US" b="1" dirty="0"/>
              <a:t>Chemistry Department.</a:t>
            </a:r>
            <a:endParaRPr lang="en-US" sz="2400" dirty="0"/>
          </a:p>
          <a:p>
            <a:pPr lvl="0"/>
            <a:r>
              <a:rPr lang="en-US" b="1" dirty="0"/>
              <a:t>Botany Department.</a:t>
            </a:r>
            <a:endParaRPr lang="en-US" sz="2400" dirty="0"/>
          </a:p>
          <a:p>
            <a:pPr lvl="0"/>
            <a:r>
              <a:rPr lang="en-US" b="1" dirty="0"/>
              <a:t>Zoology Department.</a:t>
            </a:r>
            <a:endParaRPr lang="en-US" sz="2400" dirty="0"/>
          </a:p>
          <a:p>
            <a:pPr lvl="0"/>
            <a:r>
              <a:rPr lang="en-US" b="1" dirty="0"/>
              <a:t>Geology Department.</a:t>
            </a:r>
            <a:endParaRPr lang="en-US" sz="2400" dirty="0"/>
          </a:p>
          <a:p>
            <a:pPr lvl="0"/>
            <a:r>
              <a:rPr lang="en-US" b="1" dirty="0"/>
              <a:t>Entomology Department.</a:t>
            </a:r>
            <a:endParaRPr lang="en-US" sz="2400" dirty="0"/>
          </a:p>
          <a:p>
            <a:pPr lvl="0"/>
            <a:r>
              <a:rPr lang="en-US" b="1" dirty="0"/>
              <a:t>Astronomy and Meteorology Department. </a:t>
            </a:r>
          </a:p>
          <a:p>
            <a:pPr lvl="0"/>
            <a:r>
              <a:rPr lang="en-US" b="1" dirty="0"/>
              <a:t>Biophysics Department.</a:t>
            </a:r>
            <a:endParaRPr lang="en-US" sz="2400" dirty="0"/>
          </a:p>
          <a:p>
            <a:pPr lvl="0"/>
            <a:r>
              <a:rPr lang="en-US" b="1" dirty="0"/>
              <a:t>Geophysics Department.</a:t>
            </a:r>
            <a:endParaRPr lang="en-US" sz="2000" dirty="0"/>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a:t>
            </a:r>
            <a:endParaRPr lang="en-US" sz="3600" dirty="0"/>
          </a:p>
        </p:txBody>
      </p:sp>
    </p:spTree>
    <p:extLst>
      <p:ext uri="{BB962C8B-B14F-4D97-AF65-F5344CB8AC3E}">
        <p14:creationId xmlns:p14="http://schemas.microsoft.com/office/powerpoint/2010/main" val="972847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a:bodyPr>
          <a:lstStyle/>
          <a:p>
            <a:r>
              <a:rPr lang="en-US" b="1" dirty="0">
                <a:latin typeface="Times New Roman" panose="02020603050405020304" pitchFamily="18" charset="0"/>
                <a:ea typeface="Times New Roman" panose="02020603050405020304" pitchFamily="18" charset="0"/>
              </a:rPr>
              <a:t>Numerical</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and</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symbolic</a:t>
            </a:r>
            <a:r>
              <a:rPr lang="en-US" b="1" spc="-1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counterparts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of</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the</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degrees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and</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grades.</a:t>
            </a:r>
          </a:p>
          <a:p>
            <a:pPr marL="0" indent="0" algn="ctr">
              <a:buNone/>
            </a:pPr>
            <a:r>
              <a:rPr lang="en-US" b="1" dirty="0">
                <a:latin typeface="Times New Roman" panose="02020603050405020304" pitchFamily="18" charset="0"/>
                <a:ea typeface="Times New Roman" panose="02020603050405020304" pitchFamily="18" charset="0"/>
              </a:rPr>
              <a:t>a) Degrees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and</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grades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are</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as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follows:</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(15)</a:t>
            </a:r>
            <a:endParaRPr lang="en-US" sz="3600" dirty="0"/>
          </a:p>
        </p:txBody>
      </p:sp>
      <p:pic>
        <p:nvPicPr>
          <p:cNvPr id="2" name="Picture 1">
            <a:extLst>
              <a:ext uri="{FF2B5EF4-FFF2-40B4-BE49-F238E27FC236}">
                <a16:creationId xmlns:a16="http://schemas.microsoft.com/office/drawing/2014/main" id="{D90E05BD-191C-4B61-B4D8-2FF98381A753}"/>
              </a:ext>
            </a:extLst>
          </p:cNvPr>
          <p:cNvPicPr>
            <a:picLocks noChangeAspect="1"/>
          </p:cNvPicPr>
          <p:nvPr/>
        </p:nvPicPr>
        <p:blipFill>
          <a:blip r:embed="rId2"/>
          <a:stretch>
            <a:fillRect/>
          </a:stretch>
        </p:blipFill>
        <p:spPr>
          <a:xfrm>
            <a:off x="2355742" y="3142312"/>
            <a:ext cx="7811145" cy="3448402"/>
          </a:xfrm>
          <a:prstGeom prst="rect">
            <a:avLst/>
          </a:prstGeom>
        </p:spPr>
      </p:pic>
    </p:spTree>
    <p:extLst>
      <p:ext uri="{BB962C8B-B14F-4D97-AF65-F5344CB8AC3E}">
        <p14:creationId xmlns:p14="http://schemas.microsoft.com/office/powerpoint/2010/main" val="30059304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615440"/>
            <a:ext cx="10515600" cy="4702199"/>
          </a:xfrm>
        </p:spPr>
        <p:txBody>
          <a:bodyPr>
            <a:normAutofit/>
          </a:bodyPr>
          <a:lstStyle/>
          <a:p>
            <a:pPr marL="0" indent="0">
              <a:buNone/>
            </a:pPr>
            <a:r>
              <a:rPr lang="en-US" sz="3200" b="1" dirty="0"/>
              <a:t>b)</a:t>
            </a:r>
            <a:r>
              <a:rPr lang="en-US" sz="3200" dirty="0"/>
              <a:t> In case of recurring failure of a student in a course, it will be considered once in his/her cumulative average. However, all registration times for the course will remain on his/her academic record.</a:t>
            </a:r>
          </a:p>
          <a:p>
            <a:pPr marL="0" indent="0">
              <a:buNone/>
            </a:pPr>
            <a:r>
              <a:rPr lang="en-US" sz="3200" b="1" dirty="0"/>
              <a:t>c) </a:t>
            </a:r>
            <a:r>
              <a:rPr lang="en-US" sz="3200" dirty="0"/>
              <a:t>Semester average; is the average points gained by a student in a single semester approximated to two decimals only. It is calculated as follows:</a:t>
            </a:r>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134794"/>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(15) </a:t>
            </a:r>
            <a:r>
              <a:rPr lang="en-US" sz="1400" b="1" dirty="0">
                <a:latin typeface="Times New Roman" panose="02020603050405020304" pitchFamily="18" charset="0"/>
                <a:ea typeface="Times New Roman" panose="02020603050405020304" pitchFamily="18" charset="0"/>
              </a:rPr>
              <a:t>cont.</a:t>
            </a:r>
            <a:endParaRPr lang="en-US" sz="3600" dirty="0"/>
          </a:p>
        </p:txBody>
      </p:sp>
      <p:pic>
        <p:nvPicPr>
          <p:cNvPr id="2" name="Picture 1">
            <a:extLst>
              <a:ext uri="{FF2B5EF4-FFF2-40B4-BE49-F238E27FC236}">
                <a16:creationId xmlns:a16="http://schemas.microsoft.com/office/drawing/2014/main" id="{BAF4277F-FF28-44DC-BCEC-AEBE78F15C73}"/>
              </a:ext>
            </a:extLst>
          </p:cNvPr>
          <p:cNvPicPr>
            <a:picLocks noChangeAspect="1"/>
          </p:cNvPicPr>
          <p:nvPr/>
        </p:nvPicPr>
        <p:blipFill>
          <a:blip r:embed="rId2"/>
          <a:stretch>
            <a:fillRect/>
          </a:stretch>
        </p:blipFill>
        <p:spPr>
          <a:xfrm>
            <a:off x="1493520" y="5176612"/>
            <a:ext cx="9860279" cy="1354387"/>
          </a:xfrm>
          <a:prstGeom prst="rect">
            <a:avLst/>
          </a:prstGeom>
        </p:spPr>
      </p:pic>
    </p:spTree>
    <p:extLst>
      <p:ext uri="{BB962C8B-B14F-4D97-AF65-F5344CB8AC3E}">
        <p14:creationId xmlns:p14="http://schemas.microsoft.com/office/powerpoint/2010/main" val="3276757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89"/>
          </a:xfrm>
        </p:spPr>
        <p:txBody>
          <a:bodyPr>
            <a:normAutofit/>
          </a:bodyPr>
          <a:lstStyle/>
          <a:p>
            <a:pPr marL="0" indent="0">
              <a:buNone/>
            </a:pPr>
            <a:r>
              <a:rPr lang="en-US" sz="3200" b="1" dirty="0"/>
              <a:t>d) </a:t>
            </a:r>
            <a:r>
              <a:rPr lang="en-US" sz="3200" dirty="0"/>
              <a:t>General Point Average (GPA); is the average points gained by a student during his/her previous study period and approximated to two decimals only. It is calculated as follows:</a:t>
            </a:r>
          </a:p>
          <a:p>
            <a:pPr marL="0" indent="0">
              <a:buNone/>
            </a:pPr>
            <a:endParaRPr lang="en-US" sz="3200" b="1" dirty="0"/>
          </a:p>
          <a:p>
            <a:pPr marL="0" indent="0">
              <a:buNone/>
            </a:pPr>
            <a:endParaRPr lang="en-US" sz="3200" b="1" dirty="0"/>
          </a:p>
          <a:p>
            <a:pPr marL="0" indent="0">
              <a:buNone/>
            </a:pPr>
            <a:endParaRPr lang="en-US" sz="3200" b="1" dirty="0"/>
          </a:p>
          <a:p>
            <a:pPr marL="0" indent="0">
              <a:buNone/>
            </a:pPr>
            <a:endParaRPr lang="en-US" sz="3200" b="1" dirty="0"/>
          </a:p>
          <a:p>
            <a:pPr marL="0" indent="0">
              <a:buNone/>
            </a:pPr>
            <a:r>
              <a:rPr lang="en-US" b="1" dirty="0"/>
              <a:t>e) </a:t>
            </a:r>
            <a:r>
              <a:rPr lang="en-US" dirty="0"/>
              <a:t>The minimal grade for cumulative average for graduation is D.</a:t>
            </a:r>
            <a:endParaRPr lang="en-US" sz="3200" dirty="0"/>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(15) </a:t>
            </a:r>
            <a:r>
              <a:rPr lang="en-US" sz="1400" b="1" dirty="0">
                <a:latin typeface="Times New Roman" panose="02020603050405020304" pitchFamily="18" charset="0"/>
                <a:ea typeface="Times New Roman" panose="02020603050405020304" pitchFamily="18" charset="0"/>
              </a:rPr>
              <a:t>cont.</a:t>
            </a:r>
            <a:endParaRPr lang="en-US" sz="3600" dirty="0"/>
          </a:p>
        </p:txBody>
      </p:sp>
      <p:pic>
        <p:nvPicPr>
          <p:cNvPr id="7" name="Picture 6">
            <a:extLst>
              <a:ext uri="{FF2B5EF4-FFF2-40B4-BE49-F238E27FC236}">
                <a16:creationId xmlns:a16="http://schemas.microsoft.com/office/drawing/2014/main" id="{BF089B27-7E09-493F-B0B2-14F20DE2BDA8}"/>
              </a:ext>
            </a:extLst>
          </p:cNvPr>
          <p:cNvPicPr>
            <a:picLocks noChangeAspect="1"/>
          </p:cNvPicPr>
          <p:nvPr/>
        </p:nvPicPr>
        <p:blipFill>
          <a:blip r:embed="rId2"/>
          <a:stretch>
            <a:fillRect/>
          </a:stretch>
        </p:blipFill>
        <p:spPr>
          <a:xfrm>
            <a:off x="1203960" y="4001294"/>
            <a:ext cx="9784079" cy="1119346"/>
          </a:xfrm>
          <a:prstGeom prst="rect">
            <a:avLst/>
          </a:prstGeom>
        </p:spPr>
      </p:pic>
    </p:spTree>
    <p:extLst>
      <p:ext uri="{BB962C8B-B14F-4D97-AF65-F5344CB8AC3E}">
        <p14:creationId xmlns:p14="http://schemas.microsoft.com/office/powerpoint/2010/main" val="382247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a:bodyPr>
          <a:lstStyle/>
          <a:p>
            <a:r>
              <a:rPr lang="en-US" b="1" dirty="0"/>
              <a:t>Grades are granted to a student upon graduation as follows:</a:t>
            </a:r>
          </a:p>
          <a:p>
            <a:pPr marL="0" indent="0">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(15) </a:t>
            </a:r>
            <a:r>
              <a:rPr lang="en-US" sz="2400" b="1" dirty="0">
                <a:latin typeface="Times New Roman" panose="02020603050405020304" pitchFamily="18" charset="0"/>
                <a:ea typeface="Times New Roman" panose="02020603050405020304" pitchFamily="18" charset="0"/>
              </a:rPr>
              <a:t>cont.</a:t>
            </a:r>
            <a:endParaRPr lang="en-US" sz="3600" dirty="0"/>
          </a:p>
        </p:txBody>
      </p:sp>
      <p:graphicFrame>
        <p:nvGraphicFramePr>
          <p:cNvPr id="2" name="Table 1">
            <a:extLst>
              <a:ext uri="{FF2B5EF4-FFF2-40B4-BE49-F238E27FC236}">
                <a16:creationId xmlns:a16="http://schemas.microsoft.com/office/drawing/2014/main" id="{AA496EEE-77FB-4B23-80EF-6244AE22869B}"/>
              </a:ext>
            </a:extLst>
          </p:cNvPr>
          <p:cNvGraphicFramePr>
            <a:graphicFrameLocks noGrp="1"/>
          </p:cNvGraphicFramePr>
          <p:nvPr>
            <p:extLst>
              <p:ext uri="{D42A27DB-BD31-4B8C-83A1-F6EECF244321}">
                <p14:modId xmlns:p14="http://schemas.microsoft.com/office/powerpoint/2010/main" val="2348362836"/>
              </p:ext>
            </p:extLst>
          </p:nvPr>
        </p:nvGraphicFramePr>
        <p:xfrm>
          <a:off x="3681415" y="3819048"/>
          <a:ext cx="4829169" cy="646271"/>
        </p:xfrm>
        <a:graphic>
          <a:graphicData uri="http://schemas.openxmlformats.org/drawingml/2006/table">
            <a:tbl>
              <a:tblPr firstRow="1" firstCol="1" lastRow="1" lastCol="1" bandRow="1" bandCol="1"/>
              <a:tblGrid>
                <a:gridCol w="1208231">
                  <a:extLst>
                    <a:ext uri="{9D8B030D-6E8A-4147-A177-3AD203B41FA5}">
                      <a16:colId xmlns:a16="http://schemas.microsoft.com/office/drawing/2014/main" val="3500089627"/>
                    </a:ext>
                  </a:extLst>
                </a:gridCol>
                <a:gridCol w="1207480">
                  <a:extLst>
                    <a:ext uri="{9D8B030D-6E8A-4147-A177-3AD203B41FA5}">
                      <a16:colId xmlns:a16="http://schemas.microsoft.com/office/drawing/2014/main" val="4157067064"/>
                    </a:ext>
                  </a:extLst>
                </a:gridCol>
                <a:gridCol w="1205978">
                  <a:extLst>
                    <a:ext uri="{9D8B030D-6E8A-4147-A177-3AD203B41FA5}">
                      <a16:colId xmlns:a16="http://schemas.microsoft.com/office/drawing/2014/main" val="924825101"/>
                    </a:ext>
                  </a:extLst>
                </a:gridCol>
                <a:gridCol w="1207480">
                  <a:extLst>
                    <a:ext uri="{9D8B030D-6E8A-4147-A177-3AD203B41FA5}">
                      <a16:colId xmlns:a16="http://schemas.microsoft.com/office/drawing/2014/main" val="1957515001"/>
                    </a:ext>
                  </a:extLst>
                </a:gridCol>
              </a:tblGrid>
              <a:tr h="646271">
                <a:tc>
                  <a:txBody>
                    <a:bodyPr/>
                    <a:lstStyle/>
                    <a:p>
                      <a:pPr marL="260985" marR="0">
                        <a:lnSpc>
                          <a:spcPts val="1370"/>
                        </a:lnSpc>
                        <a:spcBef>
                          <a:spcPts val="0"/>
                        </a:spcBef>
                        <a:spcAft>
                          <a:spcPts val="0"/>
                        </a:spcAft>
                      </a:pPr>
                      <a:r>
                        <a:rPr lang="en-US" sz="1200" b="1" dirty="0">
                          <a:effectLst/>
                          <a:latin typeface="Times New Roman" panose="02020603050405020304" pitchFamily="18" charset="0"/>
                          <a:ea typeface="Times New Roman" panose="02020603050405020304" pitchFamily="18" charset="0"/>
                        </a:rPr>
                        <a:t>Degrees</a:t>
                      </a:r>
                      <a:endParaRPr lang="en-US" sz="1100" dirty="0">
                        <a:effectLst/>
                        <a:latin typeface="Times New Roman" panose="02020603050405020304" pitchFamily="18" charset="0"/>
                        <a:ea typeface="Times New Roman" panose="02020603050405020304" pitchFamily="18"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27025" marR="0">
                        <a:lnSpc>
                          <a:spcPts val="1370"/>
                        </a:lnSpc>
                        <a:spcBef>
                          <a:spcPts val="0"/>
                        </a:spcBef>
                        <a:spcAft>
                          <a:spcPts val="0"/>
                        </a:spcAft>
                      </a:pPr>
                      <a:r>
                        <a:rPr lang="en-US" sz="1200" b="1">
                          <a:effectLst/>
                          <a:latin typeface="Times New Roman" panose="02020603050405020304" pitchFamily="18" charset="0"/>
                          <a:ea typeface="Times New Roman" panose="02020603050405020304" pitchFamily="18" charset="0"/>
                        </a:rPr>
                        <a:t>Points</a:t>
                      </a:r>
                      <a:endParaRPr lang="en-US" sz="11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282575" marR="0">
                        <a:lnSpc>
                          <a:spcPts val="1370"/>
                        </a:lnSpc>
                        <a:spcBef>
                          <a:spcPts val="0"/>
                        </a:spcBef>
                        <a:spcAft>
                          <a:spcPts val="0"/>
                        </a:spcAft>
                      </a:pPr>
                      <a:r>
                        <a:rPr lang="en-US" sz="1200" b="1">
                          <a:effectLst/>
                          <a:latin typeface="Times New Roman" panose="02020603050405020304" pitchFamily="18" charset="0"/>
                          <a:ea typeface="Times New Roman" panose="02020603050405020304" pitchFamily="18" charset="0"/>
                        </a:rPr>
                        <a:t>Symbol</a:t>
                      </a:r>
                      <a:endParaRPr lang="en-US" sz="11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ts val="1375"/>
                        </a:lnSpc>
                        <a:spcBef>
                          <a:spcPts val="40"/>
                        </a:spcBef>
                        <a:spcAft>
                          <a:spcPts val="0"/>
                        </a:spcAft>
                      </a:pPr>
                      <a:r>
                        <a:rPr lang="en-US" sz="1000" b="1"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306705" marR="0">
                        <a:lnSpc>
                          <a:spcPts val="1375"/>
                        </a:lnSpc>
                        <a:spcBef>
                          <a:spcPts val="0"/>
                        </a:spcBef>
                        <a:spcAft>
                          <a:spcPts val="0"/>
                        </a:spcAft>
                      </a:pPr>
                      <a:r>
                        <a:rPr lang="en-US" sz="1200" b="1" i="1" dirty="0">
                          <a:effectLst/>
                          <a:latin typeface="Times New Roman" panose="02020603050405020304" pitchFamily="18" charset="0"/>
                          <a:ea typeface="Times New Roman" panose="02020603050405020304" pitchFamily="18" charset="0"/>
                        </a:rPr>
                        <a:t>Grade</a:t>
                      </a:r>
                      <a:endParaRPr lang="en-US" sz="1100" dirty="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9456273"/>
                  </a:ext>
                </a:extLst>
              </a:tr>
            </a:tbl>
          </a:graphicData>
        </a:graphic>
      </p:graphicFrame>
      <p:graphicFrame>
        <p:nvGraphicFramePr>
          <p:cNvPr id="5" name="Table 4">
            <a:extLst>
              <a:ext uri="{FF2B5EF4-FFF2-40B4-BE49-F238E27FC236}">
                <a16:creationId xmlns:a16="http://schemas.microsoft.com/office/drawing/2014/main" id="{937F3F38-F25E-4EDD-B3EC-400F7593A795}"/>
              </a:ext>
            </a:extLst>
          </p:cNvPr>
          <p:cNvGraphicFramePr>
            <a:graphicFrameLocks noGrp="1"/>
          </p:cNvGraphicFramePr>
          <p:nvPr>
            <p:extLst>
              <p:ext uri="{D42A27DB-BD31-4B8C-83A1-F6EECF244321}">
                <p14:modId xmlns:p14="http://schemas.microsoft.com/office/powerpoint/2010/main" val="2363491883"/>
              </p:ext>
            </p:extLst>
          </p:nvPr>
        </p:nvGraphicFramePr>
        <p:xfrm>
          <a:off x="3681415" y="4465318"/>
          <a:ext cx="4829169" cy="1264920"/>
        </p:xfrm>
        <a:graphic>
          <a:graphicData uri="http://schemas.openxmlformats.org/drawingml/2006/table">
            <a:tbl>
              <a:tblPr firstRow="1" firstCol="1" lastRow="1" lastCol="1" bandRow="1" bandCol="1"/>
              <a:tblGrid>
                <a:gridCol w="1208231">
                  <a:extLst>
                    <a:ext uri="{9D8B030D-6E8A-4147-A177-3AD203B41FA5}">
                      <a16:colId xmlns:a16="http://schemas.microsoft.com/office/drawing/2014/main" val="592078034"/>
                    </a:ext>
                  </a:extLst>
                </a:gridCol>
                <a:gridCol w="1207480">
                  <a:extLst>
                    <a:ext uri="{9D8B030D-6E8A-4147-A177-3AD203B41FA5}">
                      <a16:colId xmlns:a16="http://schemas.microsoft.com/office/drawing/2014/main" val="2078177674"/>
                    </a:ext>
                  </a:extLst>
                </a:gridCol>
                <a:gridCol w="1205978">
                  <a:extLst>
                    <a:ext uri="{9D8B030D-6E8A-4147-A177-3AD203B41FA5}">
                      <a16:colId xmlns:a16="http://schemas.microsoft.com/office/drawing/2014/main" val="1308310779"/>
                    </a:ext>
                  </a:extLst>
                </a:gridCol>
                <a:gridCol w="1207480">
                  <a:extLst>
                    <a:ext uri="{9D8B030D-6E8A-4147-A177-3AD203B41FA5}">
                      <a16:colId xmlns:a16="http://schemas.microsoft.com/office/drawing/2014/main" val="2572695295"/>
                    </a:ext>
                  </a:extLst>
                </a:gridCol>
              </a:tblGrid>
              <a:tr h="316230">
                <a:tc>
                  <a:txBody>
                    <a:bodyPr/>
                    <a:lstStyle/>
                    <a:p>
                      <a:pPr marL="106045" marR="59690" algn="ctr">
                        <a:lnSpc>
                          <a:spcPts val="1285"/>
                        </a:lnSpc>
                        <a:spcBef>
                          <a:spcPts val="0"/>
                        </a:spcBef>
                        <a:spcAft>
                          <a:spcPts val="0"/>
                        </a:spcAft>
                      </a:pPr>
                      <a:r>
                        <a:rPr lang="en-US" sz="1200" b="1">
                          <a:effectLst/>
                          <a:latin typeface="Times New Roman" panose="02020603050405020304" pitchFamily="18" charset="0"/>
                          <a:ea typeface="Times New Roman" panose="02020603050405020304" pitchFamily="18" charset="0"/>
                        </a:rPr>
                        <a:t>85%</a:t>
                      </a:r>
                      <a:r>
                        <a:rPr lang="en-US" sz="1200" b="1" spc="5">
                          <a:effectLst/>
                          <a:latin typeface="Times New Roman" panose="02020603050405020304" pitchFamily="18" charset="0"/>
                          <a:ea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rPr>
                        <a:t>-</a:t>
                      </a:r>
                      <a:r>
                        <a:rPr lang="en-US" sz="1200" b="1" spc="-10">
                          <a:effectLst/>
                          <a:latin typeface="Times New Roman" panose="02020603050405020304" pitchFamily="18" charset="0"/>
                          <a:ea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rPr>
                        <a:t>100%</a:t>
                      </a:r>
                      <a:endParaRPr lang="en-US" sz="1100">
                        <a:effectLst/>
                        <a:latin typeface="Times New Roman" panose="02020603050405020304" pitchFamily="18" charset="0"/>
                        <a:ea typeface="Times New Roman" panose="02020603050405020304" pitchFamily="18"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0355" marR="255270" algn="ctr">
                        <a:lnSpc>
                          <a:spcPts val="1285"/>
                        </a:lnSpc>
                        <a:spcBef>
                          <a:spcPts val="0"/>
                        </a:spcBef>
                        <a:spcAft>
                          <a:spcPts val="0"/>
                        </a:spcAft>
                      </a:pPr>
                      <a:r>
                        <a:rPr lang="en-US" sz="1200" b="1">
                          <a:effectLst/>
                          <a:latin typeface="Times New Roman" panose="02020603050405020304" pitchFamily="18" charset="0"/>
                          <a:ea typeface="Times New Roman" panose="02020603050405020304" pitchFamily="18" charset="0"/>
                        </a:rPr>
                        <a:t>3.5-5</a:t>
                      </a:r>
                      <a:endParaRPr lang="en-US" sz="11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27990" algn="r">
                        <a:lnSpc>
                          <a:spcPts val="1285"/>
                        </a:lnSpc>
                        <a:spcBef>
                          <a:spcPts val="0"/>
                        </a:spcBef>
                        <a:spcAft>
                          <a:spcPts val="0"/>
                        </a:spcAft>
                      </a:pPr>
                      <a:r>
                        <a:rPr lang="en-US" sz="1200" b="1">
                          <a:effectLst/>
                          <a:latin typeface="Times New Roman" panose="02020603050405020304" pitchFamily="18" charset="0"/>
                          <a:ea typeface="Times New Roman" panose="02020603050405020304" pitchFamily="18" charset="0"/>
                        </a:rPr>
                        <a:t>A</a:t>
                      </a:r>
                      <a:endParaRPr lang="en-US" sz="11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3670" marR="108585" algn="ctr">
                        <a:lnSpc>
                          <a:spcPts val="1285"/>
                        </a:lnSpc>
                        <a:spcBef>
                          <a:spcPts val="0"/>
                        </a:spcBef>
                        <a:spcAft>
                          <a:spcPts val="0"/>
                        </a:spcAft>
                      </a:pPr>
                      <a:r>
                        <a:rPr lang="en-US" sz="1200" b="1">
                          <a:effectLst/>
                          <a:latin typeface="Times New Roman" panose="02020603050405020304" pitchFamily="18" charset="0"/>
                          <a:ea typeface="Times New Roman" panose="02020603050405020304" pitchFamily="18" charset="0"/>
                        </a:rPr>
                        <a:t>Excellent</a:t>
                      </a:r>
                      <a:endParaRPr lang="en-US" sz="11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882919"/>
                  </a:ext>
                </a:extLst>
              </a:tr>
              <a:tr h="316230">
                <a:tc>
                  <a:txBody>
                    <a:bodyPr/>
                    <a:lstStyle/>
                    <a:p>
                      <a:pPr marL="104775" marR="59690" algn="ctr">
                        <a:lnSpc>
                          <a:spcPts val="1280"/>
                        </a:lnSpc>
                        <a:spcBef>
                          <a:spcPts val="0"/>
                        </a:spcBef>
                        <a:spcAft>
                          <a:spcPts val="0"/>
                        </a:spcAft>
                      </a:pPr>
                      <a:r>
                        <a:rPr lang="en-US" sz="1200" b="1">
                          <a:effectLst/>
                          <a:latin typeface="Times New Roman" panose="02020603050405020304" pitchFamily="18" charset="0"/>
                          <a:ea typeface="Times New Roman" panose="02020603050405020304" pitchFamily="18" charset="0"/>
                        </a:rPr>
                        <a:t>84%</a:t>
                      </a:r>
                      <a:r>
                        <a:rPr lang="en-US" sz="1200" b="1" spc="5">
                          <a:effectLst/>
                          <a:latin typeface="Times New Roman" panose="02020603050405020304" pitchFamily="18" charset="0"/>
                          <a:ea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rPr>
                        <a:t>-</a:t>
                      </a:r>
                      <a:r>
                        <a:rPr lang="en-US" sz="1200" b="1" spc="285">
                          <a:effectLst/>
                          <a:latin typeface="Times New Roman" panose="02020603050405020304" pitchFamily="18" charset="0"/>
                          <a:ea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rPr>
                        <a:t>75%</a:t>
                      </a:r>
                      <a:endParaRPr lang="en-US" sz="1100">
                        <a:effectLst/>
                        <a:latin typeface="Times New Roman" panose="02020603050405020304" pitchFamily="18" charset="0"/>
                        <a:ea typeface="Times New Roman" panose="02020603050405020304" pitchFamily="18"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1625" marR="255270" algn="ctr">
                        <a:lnSpc>
                          <a:spcPts val="1280"/>
                        </a:lnSpc>
                        <a:spcBef>
                          <a:spcPts val="0"/>
                        </a:spcBef>
                        <a:spcAft>
                          <a:spcPts val="0"/>
                        </a:spcAft>
                      </a:pPr>
                      <a:r>
                        <a:rPr lang="en-US" sz="1200" b="1" dirty="0">
                          <a:effectLst/>
                          <a:latin typeface="Times New Roman" panose="02020603050405020304" pitchFamily="18" charset="0"/>
                          <a:ea typeface="Times New Roman" panose="02020603050405020304" pitchFamily="18" charset="0"/>
                        </a:rPr>
                        <a:t>2.5-3.4</a:t>
                      </a:r>
                      <a:endParaRPr lang="en-US" sz="1100" dirty="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31800" algn="r">
                        <a:lnSpc>
                          <a:spcPts val="1280"/>
                        </a:lnSpc>
                        <a:spcBef>
                          <a:spcPts val="0"/>
                        </a:spcBef>
                        <a:spcAft>
                          <a:spcPts val="0"/>
                        </a:spcAft>
                      </a:pPr>
                      <a:r>
                        <a:rPr lang="en-US" sz="1200" b="1">
                          <a:effectLst/>
                          <a:latin typeface="Times New Roman" panose="02020603050405020304" pitchFamily="18" charset="0"/>
                          <a:ea typeface="Times New Roman" panose="02020603050405020304" pitchFamily="18" charset="0"/>
                        </a:rPr>
                        <a:t>B</a:t>
                      </a:r>
                      <a:endParaRPr lang="en-US" sz="11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4305" marR="108585" algn="ctr">
                        <a:lnSpc>
                          <a:spcPts val="1280"/>
                        </a:lnSpc>
                        <a:spcBef>
                          <a:spcPts val="0"/>
                        </a:spcBef>
                        <a:spcAft>
                          <a:spcPts val="0"/>
                        </a:spcAft>
                      </a:pPr>
                      <a:r>
                        <a:rPr lang="en-US" sz="1200" b="1">
                          <a:effectLst/>
                          <a:latin typeface="Times New Roman" panose="02020603050405020304" pitchFamily="18" charset="0"/>
                          <a:ea typeface="Times New Roman" panose="02020603050405020304" pitchFamily="18" charset="0"/>
                        </a:rPr>
                        <a:t>Very</a:t>
                      </a:r>
                      <a:r>
                        <a:rPr lang="en-US" sz="1200" b="1" spc="-5">
                          <a:effectLst/>
                          <a:latin typeface="Times New Roman" panose="02020603050405020304" pitchFamily="18" charset="0"/>
                          <a:ea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rPr>
                        <a:t>Good</a:t>
                      </a:r>
                      <a:endParaRPr lang="en-US" sz="11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7006189"/>
                  </a:ext>
                </a:extLst>
              </a:tr>
              <a:tr h="316230">
                <a:tc>
                  <a:txBody>
                    <a:bodyPr/>
                    <a:lstStyle/>
                    <a:p>
                      <a:pPr marL="104775" marR="59690" algn="ctr">
                        <a:lnSpc>
                          <a:spcPts val="1280"/>
                        </a:lnSpc>
                        <a:spcBef>
                          <a:spcPts val="0"/>
                        </a:spcBef>
                        <a:spcAft>
                          <a:spcPts val="0"/>
                        </a:spcAft>
                      </a:pPr>
                      <a:r>
                        <a:rPr lang="en-US" sz="1200" b="1">
                          <a:effectLst/>
                          <a:latin typeface="Times New Roman" panose="02020603050405020304" pitchFamily="18" charset="0"/>
                          <a:ea typeface="Times New Roman" panose="02020603050405020304" pitchFamily="18" charset="0"/>
                        </a:rPr>
                        <a:t>74%</a:t>
                      </a:r>
                      <a:r>
                        <a:rPr lang="en-US" sz="1200" b="1" spc="5">
                          <a:effectLst/>
                          <a:latin typeface="Times New Roman" panose="02020603050405020304" pitchFamily="18" charset="0"/>
                          <a:ea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rPr>
                        <a:t>-</a:t>
                      </a:r>
                      <a:r>
                        <a:rPr lang="en-US" sz="1200" b="1" spc="285">
                          <a:effectLst/>
                          <a:latin typeface="Times New Roman" panose="02020603050405020304" pitchFamily="18" charset="0"/>
                          <a:ea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rPr>
                        <a:t>65%</a:t>
                      </a:r>
                      <a:endParaRPr lang="en-US" sz="1100">
                        <a:effectLst/>
                        <a:latin typeface="Times New Roman" panose="02020603050405020304" pitchFamily="18" charset="0"/>
                        <a:ea typeface="Times New Roman" panose="02020603050405020304" pitchFamily="18"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1625" marR="255270" algn="ctr">
                        <a:lnSpc>
                          <a:spcPts val="1280"/>
                        </a:lnSpc>
                        <a:spcBef>
                          <a:spcPts val="0"/>
                        </a:spcBef>
                        <a:spcAft>
                          <a:spcPts val="0"/>
                        </a:spcAft>
                      </a:pPr>
                      <a:r>
                        <a:rPr lang="en-US" sz="1200" b="1">
                          <a:effectLst/>
                          <a:latin typeface="Times New Roman" panose="02020603050405020304" pitchFamily="18" charset="0"/>
                          <a:ea typeface="Times New Roman" panose="02020603050405020304" pitchFamily="18" charset="0"/>
                        </a:rPr>
                        <a:t>1.5-2.4</a:t>
                      </a:r>
                      <a:endParaRPr lang="en-US" sz="11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27990" algn="r">
                        <a:lnSpc>
                          <a:spcPts val="1280"/>
                        </a:lnSpc>
                        <a:spcBef>
                          <a:spcPts val="0"/>
                        </a:spcBef>
                        <a:spcAft>
                          <a:spcPts val="0"/>
                        </a:spcAft>
                      </a:pPr>
                      <a:r>
                        <a:rPr lang="en-US" sz="1200" b="1">
                          <a:effectLst/>
                          <a:latin typeface="Times New Roman" panose="02020603050405020304" pitchFamily="18" charset="0"/>
                          <a:ea typeface="Times New Roman" panose="02020603050405020304" pitchFamily="18" charset="0"/>
                        </a:rPr>
                        <a:t>C</a:t>
                      </a:r>
                      <a:endParaRPr lang="en-US" sz="11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4305" marR="108585" algn="ctr">
                        <a:lnSpc>
                          <a:spcPts val="1280"/>
                        </a:lnSpc>
                        <a:spcBef>
                          <a:spcPts val="0"/>
                        </a:spcBef>
                        <a:spcAft>
                          <a:spcPts val="0"/>
                        </a:spcAft>
                      </a:pPr>
                      <a:r>
                        <a:rPr lang="en-US" sz="1200" b="1">
                          <a:effectLst/>
                          <a:latin typeface="Times New Roman" panose="02020603050405020304" pitchFamily="18" charset="0"/>
                          <a:ea typeface="Times New Roman" panose="02020603050405020304" pitchFamily="18" charset="0"/>
                        </a:rPr>
                        <a:t>Good</a:t>
                      </a:r>
                      <a:endParaRPr lang="en-US" sz="11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7395174"/>
                  </a:ext>
                </a:extLst>
              </a:tr>
              <a:tr h="316230">
                <a:tc>
                  <a:txBody>
                    <a:bodyPr/>
                    <a:lstStyle/>
                    <a:p>
                      <a:pPr marL="104775" marR="59690" algn="ctr">
                        <a:lnSpc>
                          <a:spcPts val="1275"/>
                        </a:lnSpc>
                        <a:spcBef>
                          <a:spcPts val="0"/>
                        </a:spcBef>
                        <a:spcAft>
                          <a:spcPts val="0"/>
                        </a:spcAft>
                      </a:pPr>
                      <a:r>
                        <a:rPr lang="en-US" sz="1200" b="1">
                          <a:effectLst/>
                          <a:latin typeface="Times New Roman" panose="02020603050405020304" pitchFamily="18" charset="0"/>
                          <a:ea typeface="Times New Roman" panose="02020603050405020304" pitchFamily="18" charset="0"/>
                        </a:rPr>
                        <a:t>64%</a:t>
                      </a:r>
                      <a:r>
                        <a:rPr lang="en-US" sz="1200" b="1" spc="5">
                          <a:effectLst/>
                          <a:latin typeface="Times New Roman" panose="02020603050405020304" pitchFamily="18" charset="0"/>
                          <a:ea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rPr>
                        <a:t>-</a:t>
                      </a:r>
                      <a:r>
                        <a:rPr lang="en-US" sz="1200" b="1" spc="285">
                          <a:effectLst/>
                          <a:latin typeface="Times New Roman" panose="02020603050405020304" pitchFamily="18" charset="0"/>
                          <a:ea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rPr>
                        <a:t>60%</a:t>
                      </a:r>
                      <a:endParaRPr lang="en-US" sz="1100">
                        <a:effectLst/>
                        <a:latin typeface="Times New Roman" panose="02020603050405020304" pitchFamily="18" charset="0"/>
                        <a:ea typeface="Times New Roman" panose="02020603050405020304" pitchFamily="18" charset="0"/>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00355" marR="255270" algn="ctr">
                        <a:lnSpc>
                          <a:spcPts val="1275"/>
                        </a:lnSpc>
                        <a:spcBef>
                          <a:spcPts val="0"/>
                        </a:spcBef>
                        <a:spcAft>
                          <a:spcPts val="0"/>
                        </a:spcAft>
                      </a:pPr>
                      <a:r>
                        <a:rPr lang="en-US" sz="1200" b="1">
                          <a:effectLst/>
                          <a:latin typeface="Times New Roman" panose="02020603050405020304" pitchFamily="18" charset="0"/>
                          <a:ea typeface="Times New Roman" panose="02020603050405020304" pitchFamily="18" charset="0"/>
                        </a:rPr>
                        <a:t>1.1.4</a:t>
                      </a:r>
                      <a:endParaRPr lang="en-US" sz="11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427990" algn="r">
                        <a:lnSpc>
                          <a:spcPts val="1275"/>
                        </a:lnSpc>
                        <a:spcBef>
                          <a:spcPts val="0"/>
                        </a:spcBef>
                        <a:spcAft>
                          <a:spcPts val="0"/>
                        </a:spcAft>
                      </a:pPr>
                      <a:r>
                        <a:rPr lang="en-US" sz="1200" b="1">
                          <a:effectLst/>
                          <a:latin typeface="Times New Roman" panose="02020603050405020304" pitchFamily="18" charset="0"/>
                          <a:ea typeface="Times New Roman" panose="02020603050405020304" pitchFamily="18" charset="0"/>
                        </a:rPr>
                        <a:t>D</a:t>
                      </a:r>
                      <a:endParaRPr lang="en-US" sz="11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153035" marR="108585" algn="ctr">
                        <a:lnSpc>
                          <a:spcPts val="1275"/>
                        </a:lnSpc>
                        <a:spcBef>
                          <a:spcPts val="0"/>
                        </a:spcBef>
                        <a:spcAft>
                          <a:spcPts val="0"/>
                        </a:spcAft>
                      </a:pPr>
                      <a:r>
                        <a:rPr lang="en-US" sz="1200" b="1" dirty="0">
                          <a:effectLst/>
                          <a:latin typeface="Times New Roman" panose="02020603050405020304" pitchFamily="18" charset="0"/>
                          <a:ea typeface="Times New Roman" panose="02020603050405020304" pitchFamily="18" charset="0"/>
                        </a:rPr>
                        <a:t>Pass</a:t>
                      </a:r>
                      <a:endParaRPr lang="en-US" sz="1100" dirty="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605659"/>
                  </a:ext>
                </a:extLst>
              </a:tr>
            </a:tbl>
          </a:graphicData>
        </a:graphic>
      </p:graphicFrame>
      <p:sp>
        <p:nvSpPr>
          <p:cNvPr id="6" name="Rectangle 1">
            <a:extLst>
              <a:ext uri="{FF2B5EF4-FFF2-40B4-BE49-F238E27FC236}">
                <a16:creationId xmlns:a16="http://schemas.microsoft.com/office/drawing/2014/main" id="{395F633B-76C8-4B38-BD1F-6FE2919A7A3B}"/>
              </a:ext>
            </a:extLst>
          </p:cNvPr>
          <p:cNvSpPr>
            <a:spLocks noChangeArrowheads="1"/>
          </p:cNvSpPr>
          <p:nvPr/>
        </p:nvSpPr>
        <p:spPr bwMode="auto">
          <a:xfrm flipV="1">
            <a:off x="2201541" y="2184791"/>
            <a:ext cx="14417675"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br>
            <a:endParaRPr kumimoji="0" lang="en-US" altLang="en-US" sz="11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268424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a:bodyPr>
          <a:lstStyle/>
          <a:p>
            <a:pPr marL="0" indent="0">
              <a:lnSpc>
                <a:spcPct val="150000"/>
              </a:lnSpc>
              <a:buNone/>
            </a:pPr>
            <a:r>
              <a:rPr lang="en-US" b="1" u="sng" dirty="0"/>
              <a:t>Academic warnings:</a:t>
            </a:r>
          </a:p>
          <a:p>
            <a:pPr lvl="0">
              <a:lnSpc>
                <a:spcPct val="150000"/>
              </a:lnSpc>
            </a:pPr>
            <a:r>
              <a:rPr lang="en-US" b="1" dirty="0"/>
              <a:t>If the student gets a cumulative average less than D, he/she will receive the first warning of unsatisfactory performance.</a:t>
            </a:r>
            <a:endParaRPr lang="en-US" dirty="0"/>
          </a:p>
          <a:p>
            <a:pPr lvl="0">
              <a:lnSpc>
                <a:spcPct val="150000"/>
              </a:lnSpc>
            </a:pPr>
            <a:r>
              <a:rPr lang="en-US" b="1" dirty="0"/>
              <a:t>If this unsatisfactory performance (low cumulative average) recurs, the student is considered under academic follow up and is not permitted to register no more than 12 credit hours per semester.</a:t>
            </a:r>
            <a:endParaRPr lang="en-US" dirty="0"/>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(16)</a:t>
            </a:r>
            <a:endParaRPr lang="en-US" sz="3600" dirty="0"/>
          </a:p>
        </p:txBody>
      </p:sp>
    </p:spTree>
    <p:extLst>
      <p:ext uri="{BB962C8B-B14F-4D97-AF65-F5344CB8AC3E}">
        <p14:creationId xmlns:p14="http://schemas.microsoft.com/office/powerpoint/2010/main" val="25457928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5"/>
            <a:ext cx="10515600" cy="4587532"/>
          </a:xfrm>
        </p:spPr>
        <p:txBody>
          <a:bodyPr>
            <a:normAutofit lnSpcReduction="10000"/>
          </a:bodyPr>
          <a:lstStyle/>
          <a:p>
            <a:pPr marL="0" indent="0">
              <a:lnSpc>
                <a:spcPct val="150000"/>
              </a:lnSpc>
              <a:buNone/>
            </a:pPr>
            <a:r>
              <a:rPr lang="en-US" b="1" u="sng" dirty="0"/>
              <a:t>Academic warnings:</a:t>
            </a:r>
          </a:p>
          <a:p>
            <a:pPr lvl="0">
              <a:lnSpc>
                <a:spcPct val="150000"/>
              </a:lnSpc>
            </a:pPr>
            <a:r>
              <a:rPr lang="en-US" b="1" dirty="0"/>
              <a:t>If this unsatisfactory performance in terms of grades continues for the first 3 semesters, the student will be warned that his/her registration may be terminated (dismissed) and will be given a last chance to register a number of credit hours less than the minimal limit to improve the cumulative average (22 cr.). In case of failure, his/her enrollment will be terminated.</a:t>
            </a:r>
            <a:endParaRPr lang="en-US" dirty="0"/>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(16) </a:t>
            </a:r>
            <a:r>
              <a:rPr lang="en-US" sz="2000" b="1" dirty="0">
                <a:latin typeface="Times New Roman" panose="02020603050405020304" pitchFamily="18" charset="0"/>
                <a:ea typeface="Times New Roman" panose="02020603050405020304" pitchFamily="18" charset="0"/>
              </a:rPr>
              <a:t>cont.</a:t>
            </a:r>
            <a:r>
              <a:rPr lang="en-US" sz="3600" b="1" dirty="0">
                <a:latin typeface="Times New Roman" panose="02020603050405020304" pitchFamily="18" charset="0"/>
                <a:ea typeface="Times New Roman" panose="02020603050405020304" pitchFamily="18" charset="0"/>
              </a:rPr>
              <a:t> </a:t>
            </a:r>
            <a:endParaRPr lang="en-US" sz="3600" dirty="0"/>
          </a:p>
        </p:txBody>
      </p:sp>
    </p:spTree>
    <p:extLst>
      <p:ext uri="{BB962C8B-B14F-4D97-AF65-F5344CB8AC3E}">
        <p14:creationId xmlns:p14="http://schemas.microsoft.com/office/powerpoint/2010/main" val="6236757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a:bodyPr>
          <a:lstStyle/>
          <a:p>
            <a:pPr marL="0" indent="0">
              <a:lnSpc>
                <a:spcPct val="150000"/>
              </a:lnSpc>
              <a:buNone/>
            </a:pPr>
            <a:r>
              <a:rPr lang="en-US" b="1" u="sng" dirty="0"/>
              <a:t>Enrollment termination:</a:t>
            </a:r>
          </a:p>
          <a:p>
            <a:pPr>
              <a:lnSpc>
                <a:spcPct val="150000"/>
              </a:lnSpc>
            </a:pPr>
            <a:r>
              <a:rPr lang="en-US" dirty="0"/>
              <a:t>Enrollment of the student in the Faculty of Science – Cairo University is terminated in any of the following conditions:</a:t>
            </a:r>
          </a:p>
          <a:p>
            <a:pPr lvl="0">
              <a:lnSpc>
                <a:spcPct val="150000"/>
              </a:lnSpc>
            </a:pPr>
            <a:r>
              <a:rPr lang="en-US" dirty="0"/>
              <a:t>If he/she has benefitted the maximum period of academic follow up as referred to in article (16) of this protocol.</a:t>
            </a:r>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accent4">
              <a:lumMod val="40000"/>
              <a:lumOff val="6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(17)</a:t>
            </a:r>
            <a:endParaRPr lang="en-US" sz="3600" dirty="0"/>
          </a:p>
        </p:txBody>
      </p:sp>
    </p:spTree>
    <p:extLst>
      <p:ext uri="{BB962C8B-B14F-4D97-AF65-F5344CB8AC3E}">
        <p14:creationId xmlns:p14="http://schemas.microsoft.com/office/powerpoint/2010/main" val="16239321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fontScale="92500" lnSpcReduction="10000"/>
          </a:bodyPr>
          <a:lstStyle/>
          <a:p>
            <a:pPr marL="0" indent="0">
              <a:lnSpc>
                <a:spcPct val="150000"/>
              </a:lnSpc>
              <a:buNone/>
            </a:pPr>
            <a:r>
              <a:rPr lang="en-US" b="1" u="sng" dirty="0"/>
              <a:t>Enrollment termination (cont.):</a:t>
            </a:r>
          </a:p>
          <a:p>
            <a:pPr lvl="0">
              <a:lnSpc>
                <a:spcPct val="150000"/>
              </a:lnSpc>
            </a:pPr>
            <a:r>
              <a:rPr lang="en-US" dirty="0"/>
              <a:t>If the student's absence exceeds 25% in more than half of the registered courses in any semester, without submitting an excuse accepted by the CESA (article 13).</a:t>
            </a:r>
          </a:p>
          <a:p>
            <a:pPr lvl="0">
              <a:lnSpc>
                <a:spcPct val="150000"/>
              </a:lnSpc>
            </a:pPr>
            <a:r>
              <a:rPr lang="en-US" dirty="0"/>
              <a:t>If the student is involved in a misconduct or any activity not complying to the Faculty or University rules and regulations or has been subjected to student discipline protocol in accordance with the University regulations.</a:t>
            </a:r>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accent4">
              <a:lumMod val="40000"/>
              <a:lumOff val="6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(17) </a:t>
            </a:r>
            <a:r>
              <a:rPr lang="en-US" sz="2400" b="1" dirty="0">
                <a:latin typeface="Times New Roman" panose="02020603050405020304" pitchFamily="18" charset="0"/>
                <a:ea typeface="Times New Roman" panose="02020603050405020304" pitchFamily="18" charset="0"/>
              </a:rPr>
              <a:t>cont.</a:t>
            </a:r>
            <a:endParaRPr lang="en-US" sz="3600" dirty="0"/>
          </a:p>
        </p:txBody>
      </p:sp>
    </p:spTree>
    <p:extLst>
      <p:ext uri="{BB962C8B-B14F-4D97-AF65-F5344CB8AC3E}">
        <p14:creationId xmlns:p14="http://schemas.microsoft.com/office/powerpoint/2010/main" val="21405859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a:bodyPr>
          <a:lstStyle/>
          <a:p>
            <a:pPr marL="0" indent="0">
              <a:lnSpc>
                <a:spcPct val="150000"/>
              </a:lnSpc>
              <a:buNone/>
            </a:pPr>
            <a:r>
              <a:rPr lang="en-US" dirty="0"/>
              <a:t>The rules of this protocol will take effect at the beginning of the academic year following its official approval by the Ministry of Higher Education on:</a:t>
            </a:r>
          </a:p>
          <a:p>
            <a:pPr marL="0" lvl="0" indent="519113">
              <a:lnSpc>
                <a:spcPct val="150000"/>
              </a:lnSpc>
              <a:buNone/>
            </a:pPr>
            <a:r>
              <a:rPr lang="en-US" dirty="0"/>
              <a:t>a) Students who are enrolled for the first time in the faculty as freshmen.</a:t>
            </a:r>
          </a:p>
          <a:p>
            <a:pPr marL="0" indent="519113">
              <a:lnSpc>
                <a:spcPct val="150000"/>
              </a:lnSpc>
              <a:buNone/>
            </a:pPr>
            <a:r>
              <a:rPr lang="en-US" dirty="0"/>
              <a:t>b) Students failing their first year following the previous protocol. </a:t>
            </a: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(17)</a:t>
            </a:r>
            <a:endParaRPr lang="en-US" sz="3600" dirty="0"/>
          </a:p>
        </p:txBody>
      </p:sp>
    </p:spTree>
    <p:extLst>
      <p:ext uri="{BB962C8B-B14F-4D97-AF65-F5344CB8AC3E}">
        <p14:creationId xmlns:p14="http://schemas.microsoft.com/office/powerpoint/2010/main" val="38275383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a:bodyPr>
          <a:lstStyle/>
          <a:p>
            <a:pPr marL="0" indent="0">
              <a:lnSpc>
                <a:spcPct val="200000"/>
              </a:lnSpc>
              <a:buNone/>
            </a:pPr>
            <a:r>
              <a:rPr lang="en-US" sz="3200" dirty="0"/>
              <a:t>The rules of the Universities Regulation Law and its executive protocol are to be applied in cases not mentioned in this protocol.</a:t>
            </a:r>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(18)</a:t>
            </a:r>
            <a:endParaRPr lang="en-US" sz="3600" dirty="0"/>
          </a:p>
        </p:txBody>
      </p:sp>
    </p:spTree>
    <p:extLst>
      <p:ext uri="{BB962C8B-B14F-4D97-AF65-F5344CB8AC3E}">
        <p14:creationId xmlns:p14="http://schemas.microsoft.com/office/powerpoint/2010/main" val="459539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F76BBD-9FCA-40B4-B681-D9C6BFC4A742}"/>
              </a:ext>
            </a:extLst>
          </p:cNvPr>
          <p:cNvSpPr>
            <a:spLocks noGrp="1"/>
          </p:cNvSpPr>
          <p:nvPr>
            <p:ph idx="1"/>
          </p:nvPr>
        </p:nvSpPr>
        <p:spPr>
          <a:xfrm>
            <a:off x="838200" y="1674055"/>
            <a:ext cx="10515600" cy="4867422"/>
          </a:xfrm>
        </p:spPr>
        <p:txBody>
          <a:bodyPr>
            <a:normAutofit fontScale="92500" lnSpcReduction="10000"/>
          </a:bodyPr>
          <a:lstStyle/>
          <a:p>
            <a:pPr marL="0" indent="0">
              <a:lnSpc>
                <a:spcPct val="200000"/>
              </a:lnSpc>
              <a:buNone/>
            </a:pPr>
            <a:r>
              <a:rPr lang="en-US" dirty="0"/>
              <a:t>According to the faculty board, the university grants 26 Scientific Degree (BSC Science) in the following specializations:</a:t>
            </a:r>
          </a:p>
          <a:p>
            <a:pPr marL="0" indent="0" algn="ctr">
              <a:lnSpc>
                <a:spcPct val="200000"/>
              </a:lnSpc>
              <a:buNone/>
            </a:pPr>
            <a:r>
              <a:rPr lang="en-US" dirty="0"/>
              <a:t>12 single specialization and 14 double specialization. </a:t>
            </a:r>
          </a:p>
          <a:p>
            <a:pPr marL="0" indent="0">
              <a:lnSpc>
                <a:spcPct val="200000"/>
              </a:lnSpc>
              <a:buNone/>
            </a:pPr>
            <a:r>
              <a:rPr lang="en-US" dirty="0"/>
              <a:t>The faculty takes students from high school (science and math sectors). Students can be specialized from the 2nd year to one of the following specializations:</a:t>
            </a:r>
          </a:p>
          <a:p>
            <a:pPr>
              <a:lnSpc>
                <a:spcPct val="200000"/>
              </a:lnSpc>
            </a:pPr>
            <a:endParaRPr lang="en-US" dirty="0"/>
          </a:p>
        </p:txBody>
      </p:sp>
      <p:sp>
        <p:nvSpPr>
          <p:cNvPr id="4" name="Rectangle: Rounded Corners 3">
            <a:extLst>
              <a:ext uri="{FF2B5EF4-FFF2-40B4-BE49-F238E27FC236}">
                <a16:creationId xmlns:a16="http://schemas.microsoft.com/office/drawing/2014/main" id="{27058B3C-246E-4FD8-9E71-480B70E4265D}"/>
              </a:ext>
            </a:extLst>
          </p:cNvPr>
          <p:cNvSpPr/>
          <p:nvPr/>
        </p:nvSpPr>
        <p:spPr>
          <a:xfrm>
            <a:off x="4459458" y="267286"/>
            <a:ext cx="3798277" cy="1417662"/>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(2)</a:t>
            </a:r>
            <a:endParaRPr lang="en-US" sz="3600" dirty="0"/>
          </a:p>
        </p:txBody>
      </p:sp>
    </p:spTree>
    <p:extLst>
      <p:ext uri="{BB962C8B-B14F-4D97-AF65-F5344CB8AC3E}">
        <p14:creationId xmlns:p14="http://schemas.microsoft.com/office/powerpoint/2010/main" val="1914080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01C4FE4-4E69-4D6A-9F56-9F2073B69FC4}"/>
              </a:ext>
            </a:extLst>
          </p:cNvPr>
          <p:cNvGraphicFramePr>
            <a:graphicFrameLocks noGrp="1"/>
          </p:cNvGraphicFramePr>
          <p:nvPr>
            <p:extLst>
              <p:ext uri="{D42A27DB-BD31-4B8C-83A1-F6EECF244321}">
                <p14:modId xmlns:p14="http://schemas.microsoft.com/office/powerpoint/2010/main" val="2899296557"/>
              </p:ext>
            </p:extLst>
          </p:nvPr>
        </p:nvGraphicFramePr>
        <p:xfrm>
          <a:off x="1143000" y="838200"/>
          <a:ext cx="10287002" cy="4450428"/>
        </p:xfrm>
        <a:graphic>
          <a:graphicData uri="http://schemas.openxmlformats.org/drawingml/2006/table">
            <a:tbl>
              <a:tblPr firstRow="1" firstCol="1" bandRow="1"/>
              <a:tblGrid>
                <a:gridCol w="3592286">
                  <a:extLst>
                    <a:ext uri="{9D8B030D-6E8A-4147-A177-3AD203B41FA5}">
                      <a16:colId xmlns:a16="http://schemas.microsoft.com/office/drawing/2014/main" val="2696769666"/>
                    </a:ext>
                  </a:extLst>
                </a:gridCol>
                <a:gridCol w="3347358">
                  <a:extLst>
                    <a:ext uri="{9D8B030D-6E8A-4147-A177-3AD203B41FA5}">
                      <a16:colId xmlns:a16="http://schemas.microsoft.com/office/drawing/2014/main" val="3955860385"/>
                    </a:ext>
                  </a:extLst>
                </a:gridCol>
                <a:gridCol w="3347358">
                  <a:extLst>
                    <a:ext uri="{9D8B030D-6E8A-4147-A177-3AD203B41FA5}">
                      <a16:colId xmlns:a16="http://schemas.microsoft.com/office/drawing/2014/main" val="122904200"/>
                    </a:ext>
                  </a:extLst>
                </a:gridCol>
              </a:tblGrid>
              <a:tr h="646940">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S</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pecializations for students belongs to Math sector</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Specializations for students belongs to Science sector</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Specializations for students belongs to both sections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31981470"/>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Mathematics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Chemistry/Zoology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Physics/Astronomy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1199782"/>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Computer Science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Chemistry/Entomology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Physics/meteorology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9211841"/>
                  </a:ext>
                </a:extLst>
              </a:tr>
              <a:tr h="313701">
                <a:tc>
                  <a:txBody>
                    <a:bodyPr/>
                    <a:lstStyle/>
                    <a:p>
                      <a:pPr marL="0" marR="0">
                        <a:lnSpc>
                          <a:spcPct val="115000"/>
                        </a:lnSpc>
                        <a:spcBef>
                          <a:spcPts val="0"/>
                        </a:spcBef>
                        <a:spcAft>
                          <a:spcPts val="0"/>
                        </a:spcAft>
                      </a:pPr>
                      <a:r>
                        <a:rPr lang="en-US" sz="16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Statistics (frozen course)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Chemistry/Botany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Geophysics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5979434"/>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Mathematics /Statistics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Chemistry/Microbiology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Chemistry/Geology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9023519"/>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Mathematics /Computer Science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Chemistry/Biochemistry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8059311"/>
                  </a:ext>
                </a:extLst>
              </a:tr>
              <a:tr h="646940">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Mathematics /Astronomy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Geology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Communication physics (frozen course)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5580231"/>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Mathematics /Physics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Biophysics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chemistry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765971"/>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Chemistry/Physics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0056485"/>
                  </a:ext>
                </a:extLst>
              </a:tr>
              <a:tr h="646940">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Astronomy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Geo-</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Petrolium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Science (with Fees)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8662741"/>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Space science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Biotechnology (with Fees)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7775112"/>
                  </a:ext>
                </a:extLst>
              </a:tr>
            </a:tbl>
          </a:graphicData>
        </a:graphic>
      </p:graphicFrame>
      <p:sp>
        <p:nvSpPr>
          <p:cNvPr id="5" name="Rectangle 4">
            <a:extLst>
              <a:ext uri="{FF2B5EF4-FFF2-40B4-BE49-F238E27FC236}">
                <a16:creationId xmlns:a16="http://schemas.microsoft.com/office/drawing/2014/main" id="{B094021F-CC3B-42EE-AA84-E376EBE5CE19}"/>
              </a:ext>
            </a:extLst>
          </p:cNvPr>
          <p:cNvSpPr/>
          <p:nvPr/>
        </p:nvSpPr>
        <p:spPr>
          <a:xfrm>
            <a:off x="1752601" y="5650468"/>
            <a:ext cx="9677401" cy="369332"/>
          </a:xfrm>
          <a:prstGeom prst="rect">
            <a:avLst/>
          </a:prstGeom>
        </p:spPr>
        <p:txBody>
          <a:bodyPr wrap="square">
            <a:spAutoFit/>
          </a:bodyPr>
          <a:lstStyle/>
          <a:p>
            <a:pPr algn="ctr"/>
            <a:r>
              <a:rPr lang="en-US" dirty="0"/>
              <a:t>in accordance with the rules of the executive protocol of the Universities Regulation Law.</a:t>
            </a:r>
          </a:p>
        </p:txBody>
      </p:sp>
    </p:spTree>
    <p:extLst>
      <p:ext uri="{BB962C8B-B14F-4D97-AF65-F5344CB8AC3E}">
        <p14:creationId xmlns:p14="http://schemas.microsoft.com/office/powerpoint/2010/main" val="3600776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fontScale="62500" lnSpcReduction="20000"/>
          </a:bodyPr>
          <a:lstStyle/>
          <a:p>
            <a:pPr marL="0" indent="0">
              <a:buNone/>
            </a:pPr>
            <a:r>
              <a:rPr lang="en-US" b="1" dirty="0"/>
              <a:t>The B. Sc. special degree (single specialization) is granted in the following specializations:</a:t>
            </a:r>
          </a:p>
          <a:p>
            <a:pPr marL="576263" lvl="0"/>
            <a:r>
              <a:rPr lang="en-US" b="1" dirty="0"/>
              <a:t>Chemistry.</a:t>
            </a:r>
            <a:endParaRPr lang="en-US" dirty="0"/>
          </a:p>
          <a:p>
            <a:pPr marL="576263" lvl="0"/>
            <a:r>
              <a:rPr lang="en-US" b="1" dirty="0"/>
              <a:t>Mathematics.</a:t>
            </a:r>
            <a:endParaRPr lang="en-US" dirty="0"/>
          </a:p>
          <a:p>
            <a:pPr marL="576263" lvl="0"/>
            <a:r>
              <a:rPr lang="en-US" b="1" dirty="0"/>
              <a:t>Statistics.</a:t>
            </a:r>
            <a:endParaRPr lang="en-US" dirty="0"/>
          </a:p>
          <a:p>
            <a:pPr marL="576263" lvl="0"/>
            <a:r>
              <a:rPr lang="en-US" b="1" dirty="0"/>
              <a:t>Computer Science.</a:t>
            </a:r>
            <a:endParaRPr lang="en-US" dirty="0"/>
          </a:p>
          <a:p>
            <a:pPr marL="576263" lvl="0"/>
            <a:r>
              <a:rPr lang="en-US" b="1" dirty="0"/>
              <a:t>Physics.</a:t>
            </a:r>
            <a:endParaRPr lang="en-US" dirty="0"/>
          </a:p>
          <a:p>
            <a:pPr marL="576263" lvl="0"/>
            <a:r>
              <a:rPr lang="en-US" b="1" dirty="0"/>
              <a:t>Communication Physics.</a:t>
            </a:r>
            <a:endParaRPr lang="en-US" dirty="0"/>
          </a:p>
          <a:p>
            <a:pPr marL="576263" lvl="0"/>
            <a:r>
              <a:rPr lang="en-US" b="1" dirty="0"/>
              <a:t>Biophysics.</a:t>
            </a:r>
            <a:endParaRPr lang="en-US" dirty="0"/>
          </a:p>
          <a:p>
            <a:pPr marL="576263" lvl="0"/>
            <a:r>
              <a:rPr lang="en-US" b="1" dirty="0"/>
              <a:t>Astronomy.</a:t>
            </a:r>
            <a:endParaRPr lang="en-US" dirty="0"/>
          </a:p>
          <a:p>
            <a:pPr marL="576263" lvl="0"/>
            <a:r>
              <a:rPr lang="en-US" b="1" dirty="0"/>
              <a:t>Space Science.</a:t>
            </a:r>
            <a:endParaRPr lang="en-US" dirty="0"/>
          </a:p>
          <a:p>
            <a:pPr marL="576263" lvl="0"/>
            <a:r>
              <a:rPr lang="en-US" b="1" dirty="0"/>
              <a:t>Geology.</a:t>
            </a:r>
            <a:endParaRPr lang="en-US" dirty="0"/>
          </a:p>
          <a:p>
            <a:pPr marL="576263" lvl="0"/>
            <a:r>
              <a:rPr lang="en-US" b="1" dirty="0"/>
              <a:t>Geophysics.</a:t>
            </a:r>
            <a:endParaRPr lang="en-US" dirty="0"/>
          </a:p>
          <a:p>
            <a:pPr marL="0" indent="0">
              <a:buNone/>
            </a:pPr>
            <a:r>
              <a:rPr lang="en-US" b="1" dirty="0"/>
              <a:t>Other single specializations are established in accordance with the rules of the executive protocol of the Universities Regulation Law.</a:t>
            </a:r>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(3)</a:t>
            </a:r>
            <a:endParaRPr lang="en-US" sz="3600" dirty="0"/>
          </a:p>
        </p:txBody>
      </p:sp>
    </p:spTree>
    <p:extLst>
      <p:ext uri="{BB962C8B-B14F-4D97-AF65-F5344CB8AC3E}">
        <p14:creationId xmlns:p14="http://schemas.microsoft.com/office/powerpoint/2010/main" val="3009124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fontScale="55000" lnSpcReduction="20000"/>
          </a:bodyPr>
          <a:lstStyle/>
          <a:p>
            <a:pPr marL="0" indent="0">
              <a:buNone/>
            </a:pPr>
            <a:r>
              <a:rPr lang="en-US" b="1" dirty="0"/>
              <a:t>The B. Sc. general degree (double specialization) is granted in the following specializations:</a:t>
            </a:r>
            <a:br>
              <a:rPr lang="en-US" dirty="0"/>
            </a:br>
            <a:r>
              <a:rPr lang="en-US" b="1" dirty="0"/>
              <a:t> </a:t>
            </a:r>
          </a:p>
          <a:p>
            <a:pPr lvl="0"/>
            <a:r>
              <a:rPr lang="en-US" b="1" dirty="0"/>
              <a:t>Chemistry/Physics.</a:t>
            </a:r>
            <a:endParaRPr lang="en-US" dirty="0"/>
          </a:p>
          <a:p>
            <a:pPr lvl="0"/>
            <a:r>
              <a:rPr lang="en-US" b="1" dirty="0"/>
              <a:t>Chemistry/Geology.</a:t>
            </a:r>
            <a:endParaRPr lang="en-US" dirty="0"/>
          </a:p>
          <a:p>
            <a:pPr lvl="0"/>
            <a:r>
              <a:rPr lang="en-US" b="1" dirty="0"/>
              <a:t>Chemistry/Zoology.</a:t>
            </a:r>
            <a:endParaRPr lang="en-US" dirty="0"/>
          </a:p>
          <a:p>
            <a:pPr lvl="0"/>
            <a:r>
              <a:rPr lang="en-US" b="1" dirty="0"/>
              <a:t>Chemistry/Botany.</a:t>
            </a:r>
            <a:endParaRPr lang="en-US" dirty="0"/>
          </a:p>
          <a:p>
            <a:pPr lvl="0"/>
            <a:r>
              <a:rPr lang="en-US" b="1" dirty="0"/>
              <a:t>Chemistry/Microbiology.</a:t>
            </a:r>
            <a:endParaRPr lang="en-US" dirty="0"/>
          </a:p>
          <a:p>
            <a:pPr lvl="0"/>
            <a:r>
              <a:rPr lang="en-US" b="1" dirty="0"/>
              <a:t>Chemistry/Biochemistry.</a:t>
            </a:r>
            <a:endParaRPr lang="en-US" dirty="0"/>
          </a:p>
          <a:p>
            <a:pPr lvl="0"/>
            <a:r>
              <a:rPr lang="en-US" b="1" dirty="0"/>
              <a:t>Chemistry/Entomology and Environmental Health.</a:t>
            </a:r>
            <a:endParaRPr lang="en-US" dirty="0"/>
          </a:p>
          <a:p>
            <a:pPr lvl="0"/>
            <a:r>
              <a:rPr lang="en-US" b="1" dirty="0"/>
              <a:t>Physics/Mathematics.</a:t>
            </a:r>
            <a:endParaRPr lang="en-US" dirty="0"/>
          </a:p>
          <a:p>
            <a:pPr lvl="0"/>
            <a:r>
              <a:rPr lang="en-US" b="1" dirty="0"/>
              <a:t>Physics/Astronomy.</a:t>
            </a:r>
            <a:endParaRPr lang="en-US" dirty="0"/>
          </a:p>
          <a:p>
            <a:pPr lvl="0"/>
            <a:r>
              <a:rPr lang="en-US" b="1" dirty="0"/>
              <a:t>Physics/Meteorology.</a:t>
            </a:r>
            <a:endParaRPr lang="en-US" dirty="0"/>
          </a:p>
          <a:p>
            <a:pPr lvl="0"/>
            <a:r>
              <a:rPr lang="en-US" b="1" dirty="0"/>
              <a:t>Mathematics/Astronomy.</a:t>
            </a:r>
            <a:endParaRPr lang="en-US" dirty="0"/>
          </a:p>
          <a:p>
            <a:pPr lvl="0"/>
            <a:r>
              <a:rPr lang="en-US" b="1" dirty="0"/>
              <a:t>Geology/Geophysics.</a:t>
            </a:r>
            <a:endParaRPr lang="en-US" dirty="0"/>
          </a:p>
          <a:p>
            <a:pPr marL="0" indent="0">
              <a:buNone/>
            </a:pPr>
            <a:r>
              <a:rPr lang="en-US" b="1" dirty="0"/>
              <a:t>Other double specialization could be established according to the rules of the executive protocol of the Universities Regulation Law.</a:t>
            </a:r>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(4)</a:t>
            </a:r>
            <a:endParaRPr lang="en-US" sz="3600" dirty="0"/>
          </a:p>
        </p:txBody>
      </p:sp>
    </p:spTree>
    <p:extLst>
      <p:ext uri="{BB962C8B-B14F-4D97-AF65-F5344CB8AC3E}">
        <p14:creationId xmlns:p14="http://schemas.microsoft.com/office/powerpoint/2010/main" val="3168449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356E42-80CC-49FC-8735-E597B722ADF6}"/>
              </a:ext>
            </a:extLst>
          </p:cNvPr>
          <p:cNvSpPr>
            <a:spLocks noGrp="1"/>
          </p:cNvSpPr>
          <p:nvPr>
            <p:ph type="title"/>
          </p:nvPr>
        </p:nvSpPr>
        <p:spPr>
          <a:xfrm>
            <a:off x="839788" y="365126"/>
            <a:ext cx="10515600" cy="823912"/>
          </a:xfrm>
        </p:spPr>
        <p:txBody>
          <a:bodyPr/>
          <a:lstStyle/>
          <a:p>
            <a:pPr algn="ctr"/>
            <a:r>
              <a:rPr lang="en-US" b="1" dirty="0">
                <a:latin typeface="Times New Roman" panose="02020603050405020304" pitchFamily="18" charset="0"/>
                <a:cs typeface="Times New Roman" panose="02020603050405020304" pitchFamily="18" charset="0"/>
              </a:rPr>
              <a:t>Specialized Scientific Program (SSP)</a:t>
            </a:r>
          </a:p>
        </p:txBody>
      </p:sp>
      <p:sp>
        <p:nvSpPr>
          <p:cNvPr id="5" name="Text Placeholder 4">
            <a:extLst>
              <a:ext uri="{FF2B5EF4-FFF2-40B4-BE49-F238E27FC236}">
                <a16:creationId xmlns:a16="http://schemas.microsoft.com/office/drawing/2014/main" id="{8A9BE5B3-B7D9-4BD1-A01E-CB32C510EFCA}"/>
              </a:ext>
            </a:extLst>
          </p:cNvPr>
          <p:cNvSpPr>
            <a:spLocks noGrp="1"/>
          </p:cNvSpPr>
          <p:nvPr>
            <p:ph type="body" idx="1"/>
          </p:nvPr>
        </p:nvSpPr>
        <p:spPr>
          <a:xfrm>
            <a:off x="839788" y="1566068"/>
            <a:ext cx="5157787" cy="561976"/>
          </a:xfrm>
        </p:spPr>
        <p:txBody>
          <a:bodyPr/>
          <a:lstStyle/>
          <a:p>
            <a:pPr algn="ctr"/>
            <a:r>
              <a:rPr lang="en-US" dirty="0"/>
              <a:t>Biotechnology/Molecular Biochemistry</a:t>
            </a:r>
          </a:p>
        </p:txBody>
      </p:sp>
      <p:sp>
        <p:nvSpPr>
          <p:cNvPr id="6" name="Content Placeholder 5">
            <a:extLst>
              <a:ext uri="{FF2B5EF4-FFF2-40B4-BE49-F238E27FC236}">
                <a16:creationId xmlns:a16="http://schemas.microsoft.com/office/drawing/2014/main" id="{1D2E2984-AF1C-4EE6-A432-4D5E2FC66E01}"/>
              </a:ext>
            </a:extLst>
          </p:cNvPr>
          <p:cNvSpPr>
            <a:spLocks noGrp="1"/>
          </p:cNvSpPr>
          <p:nvPr>
            <p:ph sz="half" idx="2"/>
          </p:nvPr>
        </p:nvSpPr>
        <p:spPr>
          <a:xfrm>
            <a:off x="839788" y="2505074"/>
            <a:ext cx="5157787" cy="3987799"/>
          </a:xfrm>
        </p:spPr>
        <p:txBody>
          <a:bodyPr>
            <a:normAutofit fontScale="70000" lnSpcReduction="20000"/>
          </a:bodyPr>
          <a:lstStyle/>
          <a:p>
            <a:pPr>
              <a:lnSpc>
                <a:spcPct val="150000"/>
              </a:lnSpc>
            </a:pPr>
            <a:r>
              <a:rPr lang="en-US" u="sng" dirty="0"/>
              <a:t>Requirements:</a:t>
            </a:r>
          </a:p>
          <a:p>
            <a:pPr>
              <a:lnSpc>
                <a:spcPct val="150000"/>
              </a:lnSpc>
              <a:buFontTx/>
              <a:buChar char="-"/>
            </a:pPr>
            <a:r>
              <a:rPr lang="en-US" dirty="0"/>
              <a:t>Get the grades prerequisite to the faculty through university coordination office</a:t>
            </a:r>
          </a:p>
          <a:p>
            <a:pPr>
              <a:lnSpc>
                <a:spcPct val="150000"/>
              </a:lnSpc>
              <a:buFontTx/>
              <a:buChar char="-"/>
            </a:pPr>
            <a:r>
              <a:rPr lang="en-US" dirty="0"/>
              <a:t>90% in English</a:t>
            </a:r>
          </a:p>
          <a:p>
            <a:pPr>
              <a:lnSpc>
                <a:spcPct val="150000"/>
              </a:lnSpc>
              <a:buFontTx/>
              <a:buChar char="-"/>
            </a:pPr>
            <a:r>
              <a:rPr lang="en-US" dirty="0"/>
              <a:t>Pass interview</a:t>
            </a:r>
          </a:p>
          <a:p>
            <a:pPr>
              <a:lnSpc>
                <a:spcPct val="150000"/>
              </a:lnSpc>
              <a:buFontTx/>
              <a:buChar char="-"/>
            </a:pPr>
            <a:r>
              <a:rPr lang="en-US" dirty="0"/>
              <a:t>Selection according to the highest grades (high school) in both Chemistry and Physics</a:t>
            </a:r>
          </a:p>
        </p:txBody>
      </p:sp>
      <p:sp>
        <p:nvSpPr>
          <p:cNvPr id="7" name="Text Placeholder 6">
            <a:extLst>
              <a:ext uri="{FF2B5EF4-FFF2-40B4-BE49-F238E27FC236}">
                <a16:creationId xmlns:a16="http://schemas.microsoft.com/office/drawing/2014/main" id="{73314FC2-2F92-41FE-9DCB-3D0355A02F3F}"/>
              </a:ext>
            </a:extLst>
          </p:cNvPr>
          <p:cNvSpPr>
            <a:spLocks noGrp="1"/>
          </p:cNvSpPr>
          <p:nvPr>
            <p:ph type="body" sz="quarter" idx="3"/>
          </p:nvPr>
        </p:nvSpPr>
        <p:spPr>
          <a:xfrm>
            <a:off x="6194427" y="1531144"/>
            <a:ext cx="5183188" cy="561975"/>
          </a:xfrm>
        </p:spPr>
        <p:txBody>
          <a:bodyPr/>
          <a:lstStyle/>
          <a:p>
            <a:pPr algn="ctr"/>
            <a:r>
              <a:rPr lang="en-US" dirty="0" err="1"/>
              <a:t>Petrolium</a:t>
            </a:r>
            <a:r>
              <a:rPr lang="en-US" dirty="0"/>
              <a:t> Sciences</a:t>
            </a:r>
          </a:p>
        </p:txBody>
      </p:sp>
      <p:sp>
        <p:nvSpPr>
          <p:cNvPr id="11" name="Content Placeholder 5">
            <a:extLst>
              <a:ext uri="{FF2B5EF4-FFF2-40B4-BE49-F238E27FC236}">
                <a16:creationId xmlns:a16="http://schemas.microsoft.com/office/drawing/2014/main" id="{15B19771-7A16-4E87-8731-2C91AB77D362}"/>
              </a:ext>
            </a:extLst>
          </p:cNvPr>
          <p:cNvSpPr txBox="1">
            <a:spLocks/>
          </p:cNvSpPr>
          <p:nvPr/>
        </p:nvSpPr>
        <p:spPr>
          <a:xfrm>
            <a:off x="6554788" y="2505075"/>
            <a:ext cx="5157787" cy="398779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u="sng" dirty="0"/>
              <a:t>Requirements:</a:t>
            </a:r>
          </a:p>
          <a:p>
            <a:pPr>
              <a:lnSpc>
                <a:spcPct val="150000"/>
              </a:lnSpc>
              <a:buFontTx/>
              <a:buChar char="-"/>
            </a:pPr>
            <a:r>
              <a:rPr lang="en-US" dirty="0"/>
              <a:t>Get the grades prerequisite to the faculty through university coordination office</a:t>
            </a:r>
          </a:p>
          <a:p>
            <a:pPr>
              <a:lnSpc>
                <a:spcPct val="150000"/>
              </a:lnSpc>
              <a:buFontTx/>
              <a:buChar char="-"/>
            </a:pPr>
            <a:r>
              <a:rPr lang="en-US" dirty="0"/>
              <a:t>90% in English</a:t>
            </a:r>
          </a:p>
          <a:p>
            <a:pPr>
              <a:lnSpc>
                <a:spcPct val="150000"/>
              </a:lnSpc>
              <a:buFontTx/>
              <a:buChar char="-"/>
            </a:pPr>
            <a:r>
              <a:rPr lang="en-US" dirty="0"/>
              <a:t>Pass interview with faculty staffs, representatives from companies and scientific centers.</a:t>
            </a:r>
          </a:p>
          <a:p>
            <a:pPr>
              <a:lnSpc>
                <a:spcPct val="150000"/>
              </a:lnSpc>
              <a:buFontTx/>
              <a:buChar char="-"/>
            </a:pPr>
            <a:r>
              <a:rPr lang="en-US" dirty="0"/>
              <a:t>Selection according to the highest grades (high school) in both Mathematics and Physics</a:t>
            </a:r>
          </a:p>
        </p:txBody>
      </p:sp>
    </p:spTree>
    <p:extLst>
      <p:ext uri="{BB962C8B-B14F-4D97-AF65-F5344CB8AC3E}">
        <p14:creationId xmlns:p14="http://schemas.microsoft.com/office/powerpoint/2010/main" val="3012897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2729131"/>
            <a:ext cx="10515600" cy="3152409"/>
          </a:xfrm>
        </p:spPr>
        <p:txBody>
          <a:bodyPr>
            <a:normAutofit/>
          </a:bodyPr>
          <a:lstStyle/>
          <a:p>
            <a:pPr algn="ctr">
              <a:lnSpc>
                <a:spcPct val="200000"/>
              </a:lnSpc>
            </a:pPr>
            <a:r>
              <a:rPr lang="en-US" b="1" dirty="0">
                <a:latin typeface="Times New Roman" panose="02020603050405020304" pitchFamily="18" charset="0"/>
                <a:ea typeface="Times New Roman" panose="02020603050405020304" pitchFamily="18" charset="0"/>
              </a:rPr>
              <a:t>The</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credit</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hour</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system</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(2 semesters)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is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the system</a:t>
            </a:r>
            <a:r>
              <a:rPr lang="en-US" b="1" spc="-2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of</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study</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adopted by</a:t>
            </a:r>
            <a:r>
              <a:rPr lang="en-US" b="1" spc="-2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the</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Faculty.</a:t>
            </a: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(5)</a:t>
            </a:r>
            <a:endParaRPr lang="en-US" sz="3600" dirty="0"/>
          </a:p>
        </p:txBody>
      </p:sp>
    </p:spTree>
    <p:extLst>
      <p:ext uri="{BB962C8B-B14F-4D97-AF65-F5344CB8AC3E}">
        <p14:creationId xmlns:p14="http://schemas.microsoft.com/office/powerpoint/2010/main" val="2062121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2759</Words>
  <Application>Microsoft Office PowerPoint</Application>
  <PresentationFormat>Widescreen</PresentationFormat>
  <Paragraphs>243</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Calibri Light</vt:lpstr>
      <vt:lpstr>Times New Roman</vt:lpstr>
      <vt:lpstr>Wingdings</vt:lpstr>
      <vt:lpstr>Office Theme</vt:lpstr>
      <vt:lpstr>Student Guides</vt:lpstr>
      <vt:lpstr>The Protocol of the Credit Hour System                            for Undergraduates  in Faculty of Science, Cairo University </vt:lpstr>
      <vt:lpstr>PowerPoint Presentation</vt:lpstr>
      <vt:lpstr>PowerPoint Presentation</vt:lpstr>
      <vt:lpstr>PowerPoint Presentation</vt:lpstr>
      <vt:lpstr>PowerPoint Presentation</vt:lpstr>
      <vt:lpstr>PowerPoint Presentation</vt:lpstr>
      <vt:lpstr>Specialized Scientific Program (SSP)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Guide</dc:title>
  <dc:creator>Rehab M Hafez</dc:creator>
  <cp:lastModifiedBy>Rehab M Hafez</cp:lastModifiedBy>
  <cp:revision>7</cp:revision>
  <dcterms:created xsi:type="dcterms:W3CDTF">2021-07-18T11:22:07Z</dcterms:created>
  <dcterms:modified xsi:type="dcterms:W3CDTF">2021-07-18T13:04:55Z</dcterms:modified>
</cp:coreProperties>
</file>