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348" r:id="rId5"/>
    <p:sldId id="301" r:id="rId6"/>
    <p:sldId id="321" r:id="rId7"/>
    <p:sldId id="347" r:id="rId8"/>
    <p:sldId id="267" r:id="rId9"/>
    <p:sldId id="268" r:id="rId10"/>
    <p:sldId id="269" r:id="rId11"/>
    <p:sldId id="270" r:id="rId12"/>
    <p:sldId id="346" r:id="rId13"/>
    <p:sldId id="271" r:id="rId14"/>
    <p:sldId id="345" r:id="rId15"/>
    <p:sldId id="272" r:id="rId16"/>
    <p:sldId id="311" r:id="rId17"/>
    <p:sldId id="312" r:id="rId18"/>
    <p:sldId id="344" r:id="rId19"/>
    <p:sldId id="273" r:id="rId20"/>
    <p:sldId id="313" r:id="rId21"/>
    <p:sldId id="314" r:id="rId22"/>
    <p:sldId id="315" r:id="rId23"/>
    <p:sldId id="316" r:id="rId24"/>
    <p:sldId id="343" r:id="rId25"/>
    <p:sldId id="322" r:id="rId26"/>
    <p:sldId id="328" r:id="rId27"/>
    <p:sldId id="342" r:id="rId28"/>
    <p:sldId id="323" r:id="rId29"/>
    <p:sldId id="341" r:id="rId30"/>
    <p:sldId id="324" r:id="rId31"/>
    <p:sldId id="329" r:id="rId32"/>
    <p:sldId id="340" r:id="rId33"/>
    <p:sldId id="325" r:id="rId34"/>
    <p:sldId id="330" r:id="rId35"/>
    <p:sldId id="331" r:id="rId36"/>
    <p:sldId id="339" r:id="rId37"/>
    <p:sldId id="326" r:id="rId38"/>
    <p:sldId id="332" r:id="rId39"/>
    <p:sldId id="333" r:id="rId40"/>
    <p:sldId id="334" r:id="rId41"/>
    <p:sldId id="338" r:id="rId42"/>
    <p:sldId id="327" r:id="rId43"/>
    <p:sldId id="335" r:id="rId44"/>
    <p:sldId id="336" r:id="rId45"/>
    <p:sldId id="337"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46DA"/>
    <a:srgbClr val="5641F3"/>
    <a:srgbClr val="48E4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38" d="100"/>
          <a:sy n="38" d="100"/>
        </p:scale>
        <p:origin x="60"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022B9-D7DC-46E5-A9D2-6A7AE4DCC2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031E12-ECD2-42EE-AFED-E555099A0E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66B5CF-640D-4111-A205-77C61B3BB1DD}"/>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DE1A3FDA-CCB4-44C7-A4C9-46F72D18E8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589F6E-286D-4540-8E68-87B3A5585917}"/>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932543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F6361-46EB-43C0-B3A5-AB05F96D87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47A04E-BDE3-40CA-AC37-966C6B22E0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AB38B1-5BB6-45E0-A893-261D45ADE3EC}"/>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FE45831B-5BD2-41FD-B83A-C86446F6D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356DF9-5146-48DD-8300-52E554F4AADB}"/>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54534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707530-D99E-4053-9A21-49A517462C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B47D2E-CDDA-4D5A-9878-1221DF09ED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469CB1-A28A-4FF0-ACE4-D5F374C609D7}"/>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22B89527-1681-4831-BEEB-34C06EF0D3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2F23F9-C012-4D41-9D31-500931C52B62}"/>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543077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93056-39B8-4D40-985F-FF47AC48BE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6A034C-24B1-4C3B-9E9B-5A061F51E7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D2ECF6-A794-43BA-9A96-B332AC0FBC74}"/>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D3A21BB3-9DE1-41DA-97FC-191CBA4D33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E1F3CE-17CA-4BF8-B077-6B7F63FAA04F}"/>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1939254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67542-DE41-4AAE-8EBA-F72F670DC2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7C7B898-A8A9-4C2E-9322-913EFEB35A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EA1E11-5EEC-4744-ACF4-938525578FA5}"/>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9F6F5A8C-5EB9-421B-B6CB-303CA74CD8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528774-11AB-4FC9-BB6E-66C494D469DD}"/>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4274013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5C445-50C5-42C0-B306-F6BE88BF5B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B25E56-62BF-45B2-8901-DB0CC98263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0FE846-6044-4630-880B-17893A5834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BCECDB-4E98-4BC2-ABBD-E68FEA787D5B}"/>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6" name="Footer Placeholder 5">
            <a:extLst>
              <a:ext uri="{FF2B5EF4-FFF2-40B4-BE49-F238E27FC236}">
                <a16:creationId xmlns:a16="http://schemas.microsoft.com/office/drawing/2014/main" id="{D7325452-3E1F-40A2-8872-82CDCE6984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0001DD-01F1-48D3-BC15-77E694EABFB4}"/>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24004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1413D-FAD1-4105-A849-12CA239C59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0EE54F-F1F5-4B41-84F8-23E18F164C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6DDAB8-76F3-497E-ADA8-77BABC22A9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C5D421-FE93-427B-BB71-244B955239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9C2442-F8D9-46C5-B2F2-17E3DFE1E4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9AA71-E487-46E6-93D8-CD1843BC9EC7}"/>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8" name="Footer Placeholder 7">
            <a:extLst>
              <a:ext uri="{FF2B5EF4-FFF2-40B4-BE49-F238E27FC236}">
                <a16:creationId xmlns:a16="http://schemas.microsoft.com/office/drawing/2014/main" id="{47199654-DCCF-4BE5-A362-19BBC84AC4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A5FB35-421B-47D0-8B36-379F61426817}"/>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4043474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834C6-BF46-462B-AEE0-D58DA8D034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244215-F570-4AAF-8909-49DBBAF2CB06}"/>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4" name="Footer Placeholder 3">
            <a:extLst>
              <a:ext uri="{FF2B5EF4-FFF2-40B4-BE49-F238E27FC236}">
                <a16:creationId xmlns:a16="http://schemas.microsoft.com/office/drawing/2014/main" id="{A52744D7-FDB1-45D8-AFCC-FA39C1F4CF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A9AE5F-4CA8-4BAB-8A76-B02475D5ED3B}"/>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655797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F9B790-AFF1-4E2C-A198-C004D7ABEA24}"/>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3" name="Footer Placeholder 2">
            <a:extLst>
              <a:ext uri="{FF2B5EF4-FFF2-40B4-BE49-F238E27FC236}">
                <a16:creationId xmlns:a16="http://schemas.microsoft.com/office/drawing/2014/main" id="{A07910CA-A4E3-435D-8E99-A38852DDE0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A4D7DC-6A53-4A24-A790-A052A9538B14}"/>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82882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1EC9-9A88-495D-B2F3-A84A75F12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4CC110-9903-4EE6-8521-49467881CE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44F3AD-8CE0-4FD2-94B7-64839E453C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BCEA86-56FE-464A-BABF-D3DB78DFE0C3}"/>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6" name="Footer Placeholder 5">
            <a:extLst>
              <a:ext uri="{FF2B5EF4-FFF2-40B4-BE49-F238E27FC236}">
                <a16:creationId xmlns:a16="http://schemas.microsoft.com/office/drawing/2014/main" id="{582B7FAB-D97E-4938-AF41-B3FB18D3AF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7B6D94-9F17-4275-BAAB-501210615265}"/>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981301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2577B-02D3-4DC2-AA59-F5ACA00038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A560B1-8D76-4071-A317-6217658678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3AC2AD-50E0-46D4-BF29-3F94857AC6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B7AF62-2548-4F84-B723-81423AA93D61}"/>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6" name="Footer Placeholder 5">
            <a:extLst>
              <a:ext uri="{FF2B5EF4-FFF2-40B4-BE49-F238E27FC236}">
                <a16:creationId xmlns:a16="http://schemas.microsoft.com/office/drawing/2014/main" id="{C4296045-019F-4D5A-9D6D-0EA898C28C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5E2CA0-91BC-4882-B4AF-4A2585DAEDE6}"/>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854331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3E1620-C7F0-45C6-8B66-85629FB4C5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4957C3-5147-4488-89B2-6D6390C5FE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170A25-7937-4200-B95B-E157554F2C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1D0E38D3-C947-4CC5-BCF8-03411B388B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D87694-340C-4D67-80D8-18301BA7DE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041EA-B0D2-4E4D-8561-B92B468B4644}" type="slidenum">
              <a:rPr lang="en-US" smtClean="0"/>
              <a:t>‹#›</a:t>
            </a:fld>
            <a:endParaRPr lang="en-US"/>
          </a:p>
        </p:txBody>
      </p:sp>
    </p:spTree>
    <p:extLst>
      <p:ext uri="{BB962C8B-B14F-4D97-AF65-F5344CB8AC3E}">
        <p14:creationId xmlns:p14="http://schemas.microsoft.com/office/powerpoint/2010/main" val="2380361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FD2B106-31C7-446F-B4D3-C9EE8CEB5B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D7678B8-0AAC-460B-8CDB-C43156BB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E1B71CF-D274-4028-A58D-BEB0127596DB}"/>
              </a:ext>
            </a:extLst>
          </p:cNvPr>
          <p:cNvSpPr>
            <a:spLocks noGrp="1"/>
          </p:cNvSpPr>
          <p:nvPr>
            <p:ph type="ctrTitle"/>
          </p:nvPr>
        </p:nvSpPr>
        <p:spPr>
          <a:xfrm>
            <a:off x="703154" y="1294228"/>
            <a:ext cx="5292727" cy="1645920"/>
          </a:xfrm>
        </p:spPr>
        <p:txBody>
          <a:bodyPr anchor="b">
            <a:normAutofit/>
          </a:bodyPr>
          <a:lstStyle/>
          <a:p>
            <a:r>
              <a:rPr lang="ar-EG" sz="5400" b="1" dirty="0"/>
              <a:t>نظام الدراسة</a:t>
            </a:r>
            <a:endParaRPr lang="en-US" sz="5400" b="1" dirty="0"/>
          </a:p>
        </p:txBody>
      </p:sp>
      <p:sp>
        <p:nvSpPr>
          <p:cNvPr id="3" name="Subtitle 2">
            <a:extLst>
              <a:ext uri="{FF2B5EF4-FFF2-40B4-BE49-F238E27FC236}">
                <a16:creationId xmlns:a16="http://schemas.microsoft.com/office/drawing/2014/main" id="{C27165DC-17DB-4F1F-AD61-C8784B387A31}"/>
              </a:ext>
            </a:extLst>
          </p:cNvPr>
          <p:cNvSpPr>
            <a:spLocks noGrp="1"/>
          </p:cNvSpPr>
          <p:nvPr>
            <p:ph type="subTitle" idx="1"/>
          </p:nvPr>
        </p:nvSpPr>
        <p:spPr>
          <a:xfrm>
            <a:off x="707410" y="3228058"/>
            <a:ext cx="5292727" cy="1066799"/>
          </a:xfrm>
        </p:spPr>
        <p:txBody>
          <a:bodyPr>
            <a:normAutofit/>
          </a:bodyPr>
          <a:lstStyle/>
          <a:p>
            <a:r>
              <a:rPr lang="ar-EG" sz="3200" b="1" dirty="0">
                <a:cs typeface="+mj-cs"/>
              </a:rPr>
              <a:t>بكلية العلوم ــ جامعة القاهرة</a:t>
            </a:r>
            <a:endParaRPr lang="en-US" sz="3200" b="1" dirty="0">
              <a:solidFill>
                <a:schemeClr val="accent6">
                  <a:lumMod val="50000"/>
                  <a:alpha val="60000"/>
                </a:schemeClr>
              </a:solidFill>
              <a:cs typeface="+mj-cs"/>
            </a:endParaRPr>
          </a:p>
        </p:txBody>
      </p:sp>
      <p:sp>
        <p:nvSpPr>
          <p:cNvPr id="13" name="Freeform 6">
            <a:extLst>
              <a:ext uri="{FF2B5EF4-FFF2-40B4-BE49-F238E27FC236}">
                <a16:creationId xmlns:a16="http://schemas.microsoft.com/office/drawing/2014/main" id="{1F0D9B0E-E48B-450C-9134-0435D96D0B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502207" y="61344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rgbClr val="FFFFFF"/>
          </a:solidFill>
          <a:ln w="0">
            <a:noFill/>
            <a:prstDash val="solid"/>
            <a:round/>
            <a:headEnd/>
            <a:tailEnd/>
          </a:ln>
        </p:spPr>
      </p:sp>
      <p:pic>
        <p:nvPicPr>
          <p:cNvPr id="4" name="Picture 3">
            <a:extLst>
              <a:ext uri="{FF2B5EF4-FFF2-40B4-BE49-F238E27FC236}">
                <a16:creationId xmlns:a16="http://schemas.microsoft.com/office/drawing/2014/main" id="{EAD743FE-6ED1-4229-A701-5F12D576E9D1}"/>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7765366" y="1730326"/>
            <a:ext cx="2827606" cy="3117731"/>
          </a:xfrm>
          <a:prstGeom prst="rect">
            <a:avLst/>
          </a:prstGeom>
          <a:noFill/>
        </p:spPr>
      </p:pic>
      <p:sp>
        <p:nvSpPr>
          <p:cNvPr id="8" name="Rectangle 7">
            <a:extLst>
              <a:ext uri="{FF2B5EF4-FFF2-40B4-BE49-F238E27FC236}">
                <a16:creationId xmlns:a16="http://schemas.microsoft.com/office/drawing/2014/main" id="{49C4C404-702C-496C-AA98-0AFB59B57387}"/>
              </a:ext>
            </a:extLst>
          </p:cNvPr>
          <p:cNvSpPr/>
          <p:nvPr/>
        </p:nvSpPr>
        <p:spPr>
          <a:xfrm>
            <a:off x="2753840" y="5029200"/>
            <a:ext cx="1564159" cy="36933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2021-2022</a:t>
            </a:r>
          </a:p>
        </p:txBody>
      </p:sp>
    </p:spTree>
    <p:extLst>
      <p:ext uri="{BB962C8B-B14F-4D97-AF65-F5344CB8AC3E}">
        <p14:creationId xmlns:p14="http://schemas.microsoft.com/office/powerpoint/2010/main" val="3474084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2729131"/>
            <a:ext cx="10515600" cy="3152409"/>
          </a:xfrm>
        </p:spPr>
        <p:txBody>
          <a:bodyPr>
            <a:normAutofit/>
          </a:bodyPr>
          <a:lstStyle/>
          <a:p>
            <a:pPr algn="r" rtl="1">
              <a:lnSpc>
                <a:spcPct val="150000"/>
              </a:lnSpc>
            </a:pPr>
            <a:r>
              <a:rPr lang="ar-EG" b="1" dirty="0"/>
              <a:t>يتكون الفصل الدراسي المعتاد من سبعة عشر أسبوعا موزعة على النحو التالي:</a:t>
            </a:r>
            <a:r>
              <a:rPr lang="ar-SA" b="1" dirty="0"/>
              <a:t>   </a:t>
            </a:r>
            <a:endParaRPr lang="en-US" dirty="0"/>
          </a:p>
          <a:p>
            <a:pPr marL="1092200" indent="-406400" algn="r" rtl="1">
              <a:lnSpc>
                <a:spcPct val="150000"/>
              </a:lnSpc>
            </a:pPr>
            <a:r>
              <a:rPr lang="ar-SA" b="1" dirty="0"/>
              <a:t>أ-فترة التسجيل مدتها أسبوع واحد.</a:t>
            </a:r>
            <a:endParaRPr lang="en-US" dirty="0"/>
          </a:p>
          <a:p>
            <a:pPr marL="1092200" indent="-406400" algn="r" rtl="1">
              <a:lnSpc>
                <a:spcPct val="150000"/>
              </a:lnSpc>
            </a:pPr>
            <a:r>
              <a:rPr lang="ar-SA" b="1" dirty="0"/>
              <a:t>ب-فترة الدراسة تمتد أربعة عشر أسبوعا.</a:t>
            </a:r>
            <a:endParaRPr lang="en-US" dirty="0"/>
          </a:p>
          <a:p>
            <a:pPr marL="1092200" indent="-406400" algn="r" rtl="1">
              <a:lnSpc>
                <a:spcPct val="150000"/>
              </a:lnSpc>
            </a:pPr>
            <a:r>
              <a:rPr lang="ar-SA" b="1" dirty="0"/>
              <a:t>ج-فترة الامتحانات في نهاية الفصل، مدتها أسبوعين.</a:t>
            </a:r>
            <a:endParaRPr lang="en-US" dirty="0"/>
          </a:p>
          <a:p>
            <a:pPr marL="0" indent="0" algn="r" rtl="1">
              <a:lnSpc>
                <a:spcPct val="150000"/>
              </a:lnSpc>
              <a:buNone/>
            </a:pPr>
            <a:endParaRPr lang="en-US" b="1" dirty="0">
              <a:latin typeface="Times New Roman" panose="02020603050405020304" pitchFamily="18" charset="0"/>
              <a:ea typeface="Times New Roman" panose="02020603050405020304" pitchFamily="18" charset="0"/>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(5)</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2121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2641600"/>
            <a:ext cx="10515600" cy="3759199"/>
          </a:xfrm>
        </p:spPr>
        <p:txBody>
          <a:bodyPr>
            <a:normAutofit/>
          </a:bodyPr>
          <a:lstStyle/>
          <a:p>
            <a:pPr marL="0" indent="0" algn="ctr" rtl="1">
              <a:lnSpc>
                <a:spcPct val="200000"/>
              </a:lnSpc>
              <a:buNone/>
            </a:pPr>
            <a:r>
              <a:rPr lang="ar-EG" b="1" dirty="0">
                <a:latin typeface="Times New Roman" panose="02020603050405020304" pitchFamily="18" charset="0"/>
                <a:ea typeface="Times New Roman" panose="02020603050405020304" pitchFamily="18" charset="0"/>
              </a:rPr>
              <a:t>يجوز لمجلس الكلية أن يوافق علي فتح فصل دراسي صيفي مكثف مدته 8 أسابيع يسجل فيه الطلاب بحد أقصي تسع ساعات معتمدة وفقاً لقواعد ورسوم يحددها مجلس الكلية وزيادة 3 ساعات معتمدة للطالب الذي سوف يتخرج في هذا الفصل الدراسي.</a:t>
            </a:r>
            <a:endParaRPr lang="en-US" dirty="0">
              <a:latin typeface="Times New Roman" panose="02020603050405020304" pitchFamily="18" charset="0"/>
              <a:ea typeface="Times New Roman" panose="02020603050405020304" pitchFamily="18" charset="0"/>
            </a:endParaRPr>
          </a:p>
          <a:p>
            <a:pPr marL="0" indent="0" algn="r" rtl="1">
              <a:lnSpc>
                <a:spcPct val="200000"/>
              </a:lnSpc>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(6)</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0466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589417A-4456-433D-888B-DB5DD17C5B2B}"/>
              </a:ext>
            </a:extLst>
          </p:cNvPr>
          <p:cNvSpPr>
            <a:spLocks noGrp="1"/>
          </p:cNvSpPr>
          <p:nvPr>
            <p:ph type="title"/>
          </p:nvPr>
        </p:nvSpPr>
        <p:spPr>
          <a:xfrm>
            <a:off x="838200" y="2498725"/>
            <a:ext cx="10515600" cy="1325563"/>
          </a:xfrm>
        </p:spPr>
        <p:txBody>
          <a:bodyPr/>
          <a:lstStyle/>
          <a:p>
            <a:pPr algn="ctr"/>
            <a:r>
              <a:rPr lang="ar-EG" b="1" dirty="0">
                <a:latin typeface="Times New Roman" panose="02020603050405020304" pitchFamily="18" charset="0"/>
                <a:ea typeface="Times New Roman" panose="02020603050405020304" pitchFamily="18" charset="0"/>
                <a:cs typeface="PT Bold Heading"/>
              </a:rPr>
              <a:t>معيار الساعة المعتمدة</a:t>
            </a:r>
            <a:endParaRPr lang="en-US" dirty="0"/>
          </a:p>
        </p:txBody>
      </p:sp>
    </p:spTree>
    <p:extLst>
      <p:ext uri="{BB962C8B-B14F-4D97-AF65-F5344CB8AC3E}">
        <p14:creationId xmlns:p14="http://schemas.microsoft.com/office/powerpoint/2010/main" val="2719058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lnSpcReduction="10000"/>
          </a:bodyPr>
          <a:lstStyle/>
          <a:p>
            <a:pPr marL="0" marR="0" algn="ctr" rtl="1">
              <a:lnSpc>
                <a:spcPct val="200000"/>
              </a:lnSpc>
              <a:spcBef>
                <a:spcPts val="0"/>
              </a:spcBef>
              <a:spcAft>
                <a:spcPts val="0"/>
              </a:spcAft>
            </a:pPr>
            <a:r>
              <a:rPr lang="ar-EG" b="1" dirty="0">
                <a:latin typeface="Times New Roman" panose="02020603050405020304" pitchFamily="18" charset="0"/>
                <a:ea typeface="Times New Roman" panose="02020603050405020304" pitchFamily="18" charset="0"/>
                <a:cs typeface="+mj-cs"/>
              </a:rPr>
              <a:t>معيار الساعة المعتمدة:</a:t>
            </a:r>
            <a:r>
              <a:rPr lang="ar-SA" b="1" dirty="0">
                <a:solidFill>
                  <a:srgbClr val="FF0000"/>
                </a:solidFill>
                <a:latin typeface="Times New Roman" panose="02020603050405020304" pitchFamily="18" charset="0"/>
                <a:ea typeface="Times New Roman" panose="02020603050405020304" pitchFamily="18" charset="0"/>
                <a:cs typeface="+mj-cs"/>
              </a:rPr>
              <a:t> </a:t>
            </a:r>
            <a:endParaRPr lang="en-US" dirty="0">
              <a:latin typeface="Times New Roman" panose="02020603050405020304" pitchFamily="18" charset="0"/>
              <a:ea typeface="Times New Roman" panose="02020603050405020304" pitchFamily="18" charset="0"/>
              <a:cs typeface="+mj-cs"/>
            </a:endParaRPr>
          </a:p>
          <a:p>
            <a:pPr marL="191770" marR="0" algn="ctr" rtl="1">
              <a:lnSpc>
                <a:spcPct val="200000"/>
              </a:lnSpc>
              <a:spcBef>
                <a:spcPts val="0"/>
              </a:spcBef>
              <a:spcAft>
                <a:spcPts val="0"/>
              </a:spcAft>
            </a:pPr>
            <a:r>
              <a:rPr lang="ar-EG" b="1" dirty="0">
                <a:latin typeface="Times New Roman" panose="02020603050405020304" pitchFamily="18" charset="0"/>
                <a:ea typeface="Times New Roman" panose="02020603050405020304" pitchFamily="18" charset="0"/>
                <a:cs typeface="+mj-cs"/>
              </a:rPr>
              <a:t>أ -</a:t>
            </a:r>
            <a:r>
              <a:rPr lang="ar-EG" b="1" u="sng" dirty="0">
                <a:latin typeface="Times New Roman" panose="02020603050405020304" pitchFamily="18" charset="0"/>
                <a:ea typeface="Times New Roman" panose="02020603050405020304" pitchFamily="18" charset="0"/>
                <a:cs typeface="+mj-cs"/>
              </a:rPr>
              <a:t>بالنسبة للمحاضرات النظرية</a:t>
            </a:r>
            <a:r>
              <a:rPr lang="ar-EG" b="1" dirty="0">
                <a:latin typeface="Times New Roman" panose="02020603050405020304" pitchFamily="18" charset="0"/>
                <a:ea typeface="Times New Roman" panose="02020603050405020304" pitchFamily="18" charset="0"/>
                <a:cs typeface="+mj-cs"/>
              </a:rPr>
              <a:t>: تحتسب</a:t>
            </a:r>
            <a:r>
              <a:rPr lang="ar-SA" b="1" dirty="0">
                <a:latin typeface="Times New Roman" panose="02020603050405020304" pitchFamily="18" charset="0"/>
                <a:ea typeface="Times New Roman" panose="02020603050405020304" pitchFamily="18" charset="0"/>
                <a:cs typeface="+mj-cs"/>
              </a:rPr>
              <a:t> ساعة معتمدة واحدة لكل محاضرة مدتها ساعة واحدة أسبوعيا خلال الفصل الدراسي الواحد.</a:t>
            </a:r>
            <a:r>
              <a:rPr lang="ar-SA" b="1" dirty="0">
                <a:solidFill>
                  <a:srgbClr val="FF0000"/>
                </a:solidFill>
                <a:latin typeface="Times New Roman" panose="02020603050405020304" pitchFamily="18" charset="0"/>
                <a:ea typeface="Times New Roman" panose="02020603050405020304" pitchFamily="18" charset="0"/>
                <a:cs typeface="+mj-cs"/>
              </a:rPr>
              <a:t>  </a:t>
            </a:r>
            <a:endParaRPr lang="en-US" dirty="0">
              <a:latin typeface="Times New Roman" panose="02020603050405020304" pitchFamily="18" charset="0"/>
              <a:ea typeface="Times New Roman" panose="02020603050405020304" pitchFamily="18" charset="0"/>
              <a:cs typeface="+mj-cs"/>
            </a:endParaRPr>
          </a:p>
          <a:p>
            <a:pPr marL="191770" marR="0" algn="ctr" rtl="1">
              <a:lnSpc>
                <a:spcPct val="200000"/>
              </a:lnSpc>
              <a:spcBef>
                <a:spcPts val="0"/>
              </a:spcBef>
              <a:spcAft>
                <a:spcPts val="0"/>
              </a:spcAft>
            </a:pPr>
            <a:r>
              <a:rPr lang="ar-EG" b="1" dirty="0">
                <a:latin typeface="Times New Roman" panose="02020603050405020304" pitchFamily="18" charset="0"/>
                <a:ea typeface="Times New Roman" panose="02020603050405020304" pitchFamily="18" charset="0"/>
                <a:cs typeface="+mj-cs"/>
              </a:rPr>
              <a:t>ب-</a:t>
            </a:r>
            <a:r>
              <a:rPr lang="ar-EG" b="1" u="sng" dirty="0">
                <a:latin typeface="Times New Roman" panose="02020603050405020304" pitchFamily="18" charset="0"/>
                <a:ea typeface="Times New Roman" panose="02020603050405020304" pitchFamily="18" charset="0"/>
                <a:cs typeface="+mj-cs"/>
              </a:rPr>
              <a:t>بالنسبة للدروس العملية والتدريبات التطبيقية:</a:t>
            </a:r>
            <a:r>
              <a:rPr lang="ar-EG" b="1" u="sng" dirty="0">
                <a:solidFill>
                  <a:srgbClr val="FF0000"/>
                </a:solidFill>
                <a:latin typeface="Times New Roman" panose="02020603050405020304" pitchFamily="18" charset="0"/>
                <a:ea typeface="Times New Roman" panose="02020603050405020304" pitchFamily="18" charset="0"/>
                <a:cs typeface="+mj-cs"/>
              </a:rPr>
              <a:t> </a:t>
            </a:r>
            <a:r>
              <a:rPr lang="ar-SA" b="1" dirty="0">
                <a:latin typeface="Times New Roman" panose="02020603050405020304" pitchFamily="18" charset="0"/>
                <a:ea typeface="Times New Roman" panose="02020603050405020304" pitchFamily="18" charset="0"/>
                <a:cs typeface="+mj-cs"/>
              </a:rPr>
              <a:t>تحتسب ساعة معتمدة واحدة لكل فترة عملية أو تدريبية مدتها من 2 إلى 3 ساعات أسبوعيا خلال الفصل الدراسي الواحد.  </a:t>
            </a:r>
            <a:endParaRPr lang="en-US" dirty="0">
              <a:latin typeface="Times New Roman" panose="02020603050405020304" pitchFamily="18" charset="0"/>
              <a:ea typeface="Times New Roman" panose="02020603050405020304" pitchFamily="18" charset="0"/>
              <a:cs typeface="+mj-cs"/>
            </a:endParaRPr>
          </a:p>
          <a:p>
            <a:pPr marL="0" indent="0" algn="r" rtl="1">
              <a:lnSpc>
                <a:spcPct val="150000"/>
              </a:lnSpc>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tx2">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(7)</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880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097DFB-7C34-483F-B8BE-C92E05510478}"/>
              </a:ext>
            </a:extLst>
          </p:cNvPr>
          <p:cNvSpPr>
            <a:spLocks noGrp="1"/>
          </p:cNvSpPr>
          <p:nvPr>
            <p:ph type="title"/>
          </p:nvPr>
        </p:nvSpPr>
        <p:spPr>
          <a:xfrm>
            <a:off x="838200" y="2346325"/>
            <a:ext cx="10515600" cy="1325563"/>
          </a:xfrm>
        </p:spPr>
        <p:txBody>
          <a:bodyPr/>
          <a:lstStyle/>
          <a:p>
            <a:pPr algn="ctr"/>
            <a:r>
              <a:rPr lang="ar-EG" b="1" dirty="0">
                <a:latin typeface="Times New Roman" panose="02020603050405020304" pitchFamily="18" charset="0"/>
                <a:ea typeface="Times New Roman" panose="02020603050405020304" pitchFamily="18" charset="0"/>
                <a:cs typeface="PT Bold Heading"/>
              </a:rPr>
              <a:t>متطلبات التخرج لنيل درجة البكالوريوس في العلوم</a:t>
            </a:r>
            <a:endParaRPr lang="en-US" dirty="0"/>
          </a:p>
        </p:txBody>
      </p:sp>
    </p:spTree>
    <p:extLst>
      <p:ext uri="{BB962C8B-B14F-4D97-AF65-F5344CB8AC3E}">
        <p14:creationId xmlns:p14="http://schemas.microsoft.com/office/powerpoint/2010/main" val="3038286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5"/>
            <a:ext cx="10515600" cy="4617378"/>
          </a:xfrm>
        </p:spPr>
        <p:txBody>
          <a:bodyPr>
            <a:normAutofit/>
          </a:bodyPr>
          <a:lstStyle/>
          <a:p>
            <a:pPr algn="r" rtl="1"/>
            <a:r>
              <a:rPr lang="ar-EG" b="1" dirty="0"/>
              <a:t>متطلبات التخرج لنيل درجة البكالوريوس في العلوم هي 146 ساعة معتمدة على الأقل، توزع وفقاً لما يلي : </a:t>
            </a:r>
            <a:endParaRPr lang="en-US" dirty="0"/>
          </a:p>
          <a:p>
            <a:pPr algn="r" rtl="1"/>
            <a:r>
              <a:rPr lang="ar-SA" b="1" u="sng" dirty="0"/>
              <a:t>1-متطلبات </a:t>
            </a:r>
            <a:r>
              <a:rPr lang="ar-EG" b="1" u="sng" dirty="0"/>
              <a:t>الجامعة:</a:t>
            </a:r>
            <a:r>
              <a:rPr lang="ar-EG" b="1" dirty="0"/>
              <a:t> 8 ساعات معتمدة توزع على النحو التالي:</a:t>
            </a:r>
            <a:endParaRPr lang="en-US" dirty="0"/>
          </a:p>
          <a:p>
            <a:pPr marL="812800" algn="r" rtl="1"/>
            <a:r>
              <a:rPr lang="ar-SA" b="1" dirty="0"/>
              <a:t>2 ساعة معتمدة في دراسة الحاسب الآلي.</a:t>
            </a:r>
            <a:endParaRPr lang="en-US" dirty="0"/>
          </a:p>
          <a:p>
            <a:pPr marL="812800" algn="r" rtl="1"/>
            <a:r>
              <a:rPr lang="ar-SA" b="1" dirty="0"/>
              <a:t>2 ساعة معتمدة في دراسة اللغة الإنجليزية. </a:t>
            </a:r>
            <a:endParaRPr lang="en-US" dirty="0"/>
          </a:p>
          <a:p>
            <a:pPr marL="812800" algn="r" rtl="1"/>
            <a:r>
              <a:rPr lang="ar-SA" b="1" dirty="0"/>
              <a:t>2 ساعة معتمدة في دراسة حقوق الإنسان. </a:t>
            </a:r>
            <a:endParaRPr lang="en-US" dirty="0"/>
          </a:p>
          <a:p>
            <a:pPr marL="812800" algn="r" rtl="1"/>
            <a:r>
              <a:rPr lang="ar-SA" b="1" dirty="0"/>
              <a:t>2 ساعة معتمدة في الدراسات الإنسانية في أحد المقررات الآتية: </a:t>
            </a:r>
            <a:endParaRPr lang="en-US" dirty="0"/>
          </a:p>
          <a:p>
            <a:pPr marL="812800" algn="r" rtl="1"/>
            <a:r>
              <a:rPr lang="ar-SA" b="1" dirty="0"/>
              <a:t>مبادئ الإدارة والمحاسبة-ثقافة إسلامية-لغة عربية-مبادئ القانون وقانون المهنة – ثقافة بيئية – تاريخ وفلسفة العلوم.  </a:t>
            </a:r>
            <a:endParaRPr lang="en-US" dirty="0"/>
          </a:p>
          <a:p>
            <a:pPr marL="0" indent="0" algn="r" rtl="1">
              <a:lnSpc>
                <a:spcPct val="150000"/>
              </a:lnSpc>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EE46DA"/>
          </a:solidFill>
          <a:ln>
            <a:solidFill>
              <a:srgbClr val="EE4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(8)</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2423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5032375"/>
          </a:xfrm>
        </p:spPr>
        <p:txBody>
          <a:bodyPr>
            <a:normAutofit lnSpcReduction="10000"/>
          </a:bodyPr>
          <a:lstStyle/>
          <a:p>
            <a:pPr algn="r" rtl="1"/>
            <a:r>
              <a:rPr lang="ar-EG" b="1" dirty="0"/>
              <a:t>متطلبات التخرج لنيل درجة البكالوريوس في العلوم هي 146 ساعة معتمدة على الأقل، توزع وفقاً لما يلي : (تابع)</a:t>
            </a:r>
            <a:endParaRPr lang="en-US" dirty="0"/>
          </a:p>
          <a:p>
            <a:pPr marL="155575" marR="0" algn="r" rtl="1">
              <a:lnSpc>
                <a:spcPct val="150000"/>
              </a:lnSpc>
              <a:spcBef>
                <a:spcPts val="0"/>
              </a:spcBef>
              <a:spcAft>
                <a:spcPts val="0"/>
              </a:spcAft>
            </a:pPr>
            <a:r>
              <a:rPr lang="ar-EG" b="1" u="sng" dirty="0">
                <a:latin typeface="Times New Roman" panose="02020603050405020304" pitchFamily="18" charset="0"/>
                <a:ea typeface="Times New Roman" panose="02020603050405020304" pitchFamily="18" charset="0"/>
                <a:cs typeface="+mj-cs"/>
              </a:rPr>
              <a:t>2-متطلبات الكلية</a:t>
            </a:r>
            <a:r>
              <a:rPr lang="ar-EG" b="1" dirty="0">
                <a:latin typeface="Times New Roman" panose="02020603050405020304" pitchFamily="18" charset="0"/>
                <a:ea typeface="Times New Roman" panose="02020603050405020304" pitchFamily="18" charset="0"/>
                <a:cs typeface="+mj-cs"/>
              </a:rPr>
              <a:t>: 30 ساعة معتمدة تقع جميعها في المستوى الأول وتشمل: </a:t>
            </a:r>
            <a:endParaRPr lang="en-US" dirty="0">
              <a:latin typeface="Times New Roman" panose="02020603050405020304" pitchFamily="18" charset="0"/>
              <a:ea typeface="Times New Roman" panose="02020603050405020304" pitchFamily="18" charset="0"/>
              <a:cs typeface="+mj-cs"/>
            </a:endParaRPr>
          </a:p>
          <a:p>
            <a:pPr marL="685800" marR="0" algn="r" rtl="1">
              <a:lnSpc>
                <a:spcPct val="150000"/>
              </a:lnSpc>
              <a:spcBef>
                <a:spcPts val="0"/>
              </a:spcBef>
              <a:spcAft>
                <a:spcPts val="0"/>
              </a:spcAft>
            </a:pPr>
            <a:r>
              <a:rPr lang="ar-SA" b="1" dirty="0">
                <a:latin typeface="Times New Roman" panose="02020603050405020304" pitchFamily="18" charset="0"/>
                <a:ea typeface="Times New Roman" panose="02020603050405020304" pitchFamily="18" charset="0"/>
                <a:cs typeface="+mj-cs"/>
              </a:rPr>
              <a:t>18 ساعة معتمدة موزعة بالتساوي على كل من </a:t>
            </a:r>
            <a:r>
              <a:rPr lang="ar-EG" b="1" dirty="0">
                <a:latin typeface="Times New Roman" panose="02020603050405020304" pitchFamily="18" charset="0"/>
                <a:ea typeface="Times New Roman" panose="02020603050405020304" pitchFamily="18" charset="0"/>
                <a:cs typeface="+mj-cs"/>
              </a:rPr>
              <a:t>مقررات </a:t>
            </a:r>
            <a:r>
              <a:rPr lang="ar-SA" b="1" dirty="0">
                <a:latin typeface="Times New Roman" panose="02020603050405020304" pitchFamily="18" charset="0"/>
                <a:ea typeface="Times New Roman" panose="02020603050405020304" pitchFamily="18" charset="0"/>
                <a:cs typeface="+mj-cs"/>
              </a:rPr>
              <a:t>الكيمياء والفيزياء والرياضيات</a:t>
            </a:r>
            <a:r>
              <a:rPr lang="ar-EG" b="1" dirty="0">
                <a:latin typeface="Times New Roman" panose="02020603050405020304" pitchFamily="18" charset="0"/>
                <a:ea typeface="Times New Roman" panose="02020603050405020304" pitchFamily="18" charset="0"/>
                <a:cs typeface="+mj-cs"/>
              </a:rPr>
              <a:t>. </a:t>
            </a:r>
            <a:endParaRPr lang="en-US" dirty="0">
              <a:latin typeface="Times New Roman" panose="02020603050405020304" pitchFamily="18" charset="0"/>
              <a:ea typeface="Times New Roman" panose="02020603050405020304" pitchFamily="18" charset="0"/>
              <a:cs typeface="+mj-cs"/>
            </a:endParaRPr>
          </a:p>
          <a:p>
            <a:pPr marL="685800" marR="0" algn="r" rtl="1">
              <a:lnSpc>
                <a:spcPct val="150000"/>
              </a:lnSpc>
              <a:spcBef>
                <a:spcPts val="0"/>
              </a:spcBef>
              <a:spcAft>
                <a:spcPts val="0"/>
              </a:spcAft>
            </a:pPr>
            <a:r>
              <a:rPr lang="ar-SA" b="1" dirty="0">
                <a:latin typeface="Times New Roman" panose="02020603050405020304" pitchFamily="18" charset="0"/>
                <a:ea typeface="Times New Roman" panose="02020603050405020304" pitchFamily="18" charset="0"/>
                <a:cs typeface="+mj-cs"/>
              </a:rPr>
              <a:t>12ساعة معتمدة موزعة على اثنين من المقررات التالية:</a:t>
            </a:r>
            <a:endParaRPr lang="en-US" dirty="0">
              <a:latin typeface="Times New Roman" panose="02020603050405020304" pitchFamily="18" charset="0"/>
              <a:ea typeface="Times New Roman" panose="02020603050405020304" pitchFamily="18" charset="0"/>
              <a:cs typeface="+mj-cs"/>
            </a:endParaRPr>
          </a:p>
          <a:p>
            <a:pPr marL="685800" marR="0" algn="r" rtl="1">
              <a:lnSpc>
                <a:spcPct val="150000"/>
              </a:lnSpc>
              <a:spcBef>
                <a:spcPts val="0"/>
              </a:spcBef>
              <a:spcAft>
                <a:spcPts val="0"/>
              </a:spcAft>
            </a:pPr>
            <a:r>
              <a:rPr lang="ar-SA" b="1" dirty="0">
                <a:latin typeface="Times New Roman" panose="02020603050405020304" pitchFamily="18" charset="0"/>
                <a:ea typeface="Times New Roman" panose="02020603050405020304" pitchFamily="18" charset="0"/>
                <a:cs typeface="+mj-cs"/>
              </a:rPr>
              <a:t>جبر–­ </a:t>
            </a:r>
            <a:r>
              <a:rPr lang="ar-EG" b="1" dirty="0">
                <a:latin typeface="Times New Roman" panose="02020603050405020304" pitchFamily="18" charset="0"/>
                <a:ea typeface="Times New Roman" panose="02020603050405020304" pitchFamily="18" charset="0"/>
                <a:cs typeface="+mj-cs"/>
              </a:rPr>
              <a:t>إحصاء رياضي-ميكانيكا -مبادئ برمجة -علم</a:t>
            </a:r>
            <a:r>
              <a:rPr lang="ar-SA" b="1" dirty="0">
                <a:latin typeface="Times New Roman" panose="02020603050405020304" pitchFamily="18" charset="0"/>
                <a:ea typeface="Times New Roman" panose="02020603050405020304" pitchFamily="18" charset="0"/>
                <a:cs typeface="+mj-cs"/>
              </a:rPr>
              <a:t> النبات – علم الحيوان </a:t>
            </a:r>
            <a:r>
              <a:rPr lang="ar-EG" b="1" dirty="0">
                <a:latin typeface="Times New Roman" panose="02020603050405020304" pitchFamily="18" charset="0"/>
                <a:ea typeface="Times New Roman" panose="02020603050405020304" pitchFamily="18" charset="0"/>
                <a:cs typeface="+mj-cs"/>
              </a:rPr>
              <a:t>– </a:t>
            </a:r>
            <a:r>
              <a:rPr lang="ar-SA" b="1" dirty="0">
                <a:latin typeface="Times New Roman" panose="02020603050405020304" pitchFamily="18" charset="0"/>
                <a:ea typeface="Times New Roman" panose="02020603050405020304" pitchFamily="18" charset="0"/>
                <a:cs typeface="+mj-cs"/>
              </a:rPr>
              <a:t>جيولوجيا </a:t>
            </a:r>
            <a:r>
              <a:rPr lang="ar-EG" b="1" dirty="0">
                <a:latin typeface="Times New Roman" panose="02020603050405020304" pitchFamily="18" charset="0"/>
                <a:ea typeface="Times New Roman" panose="02020603050405020304" pitchFamily="18" charset="0"/>
                <a:cs typeface="+mj-cs"/>
              </a:rPr>
              <a:t>-علم ال</a:t>
            </a:r>
            <a:r>
              <a:rPr lang="ar-SA" b="1" dirty="0">
                <a:latin typeface="Times New Roman" panose="02020603050405020304" pitchFamily="18" charset="0"/>
                <a:ea typeface="Times New Roman" panose="02020603050405020304" pitchFamily="18" charset="0"/>
                <a:cs typeface="+mj-cs"/>
              </a:rPr>
              <a:t>حشرا ت </a:t>
            </a:r>
            <a:r>
              <a:rPr lang="ar-EG" b="1" dirty="0">
                <a:latin typeface="Times New Roman" panose="02020603050405020304" pitchFamily="18" charset="0"/>
                <a:ea typeface="Times New Roman" panose="02020603050405020304" pitchFamily="18" charset="0"/>
                <a:cs typeface="+mj-cs"/>
              </a:rPr>
              <a:t>وصحة البيئة </a:t>
            </a:r>
            <a:r>
              <a:rPr lang="ar-SA" b="1" dirty="0">
                <a:latin typeface="Times New Roman" panose="02020603050405020304" pitchFamily="18" charset="0"/>
                <a:ea typeface="Times New Roman" panose="02020603050405020304" pitchFamily="18" charset="0"/>
                <a:cs typeface="+mj-cs"/>
              </a:rPr>
              <a:t>– بيولوج</a:t>
            </a:r>
            <a:r>
              <a:rPr lang="ar-EG" b="1" dirty="0">
                <a:latin typeface="Times New Roman" panose="02020603050405020304" pitchFamily="18" charset="0"/>
                <a:ea typeface="Times New Roman" panose="02020603050405020304" pitchFamily="18" charset="0"/>
                <a:cs typeface="+mj-cs"/>
              </a:rPr>
              <a:t>ـ</a:t>
            </a:r>
            <a:r>
              <a:rPr lang="ar-SA" b="1" dirty="0">
                <a:latin typeface="Times New Roman" panose="02020603050405020304" pitchFamily="18" charset="0"/>
                <a:ea typeface="Times New Roman" panose="02020603050405020304" pitchFamily="18" charset="0"/>
                <a:cs typeface="+mj-cs"/>
              </a:rPr>
              <a:t>ي</a:t>
            </a:r>
            <a:r>
              <a:rPr lang="ar-EG" b="1" dirty="0">
                <a:latin typeface="Times New Roman" panose="02020603050405020304" pitchFamily="18" charset="0"/>
                <a:ea typeface="Times New Roman" panose="02020603050405020304" pitchFamily="18" charset="0"/>
                <a:cs typeface="+mj-cs"/>
              </a:rPr>
              <a:t>ا -فلك</a:t>
            </a:r>
            <a:r>
              <a:rPr lang="ar-SA" b="1" dirty="0">
                <a:latin typeface="Times New Roman" panose="02020603050405020304" pitchFamily="18" charset="0"/>
                <a:ea typeface="Times New Roman" panose="02020603050405020304" pitchFamily="18" charset="0"/>
                <a:cs typeface="+mj-cs"/>
              </a:rPr>
              <a:t> وعلوم فضاء – فيزياء</a:t>
            </a:r>
            <a:r>
              <a:rPr lang="ar-EG" b="1" dirty="0">
                <a:latin typeface="Times New Roman" panose="02020603050405020304" pitchFamily="18" charset="0"/>
                <a:ea typeface="Times New Roman" panose="02020603050405020304" pitchFamily="18" charset="0"/>
                <a:cs typeface="+mj-cs"/>
              </a:rPr>
              <a:t> حيوية </a:t>
            </a:r>
            <a:r>
              <a:rPr lang="ar-SA" b="1" dirty="0">
                <a:latin typeface="Times New Roman" panose="02020603050405020304" pitchFamily="18" charset="0"/>
                <a:ea typeface="Times New Roman" panose="02020603050405020304" pitchFamily="18" charset="0"/>
                <a:cs typeface="+mj-cs"/>
              </a:rPr>
              <a:t>– جيوفيزياء</a:t>
            </a:r>
            <a:r>
              <a:rPr lang="ar-EG" b="1" dirty="0">
                <a:latin typeface="Times New Roman" panose="02020603050405020304" pitchFamily="18" charset="0"/>
                <a:ea typeface="Times New Roman" panose="02020603050405020304" pitchFamily="18" charset="0"/>
                <a:cs typeface="+mj-cs"/>
              </a:rPr>
              <a:t>.</a:t>
            </a:r>
            <a:endParaRPr lang="en-US" dirty="0">
              <a:latin typeface="Times New Roman" panose="02020603050405020304" pitchFamily="18" charset="0"/>
              <a:ea typeface="Times New Roman" panose="02020603050405020304" pitchFamily="18" charset="0"/>
              <a:cs typeface="+mj-cs"/>
            </a:endParaRPr>
          </a:p>
          <a:p>
            <a:pPr marL="0" indent="0" algn="r" rtl="1">
              <a:lnSpc>
                <a:spcPct val="150000"/>
              </a:lnSpc>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EE46DA"/>
          </a:solidFill>
          <a:ln>
            <a:solidFill>
              <a:srgbClr val="EE4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 </a:t>
            </a:r>
            <a:r>
              <a:rPr kumimoji="0" lang="ar-EG" sz="20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تابع</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(8)</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4184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397000"/>
            <a:ext cx="10515600" cy="5460999"/>
          </a:xfrm>
        </p:spPr>
        <p:txBody>
          <a:bodyPr>
            <a:normAutofit/>
          </a:bodyPr>
          <a:lstStyle/>
          <a:p>
            <a:pPr algn="r" rtl="1"/>
            <a:r>
              <a:rPr lang="ar-EG" b="1" dirty="0"/>
              <a:t>متطلبات التخرج لنيل درجة البكالوريوس في العلوم هي 146 ساعة معتمدة على الأقل، توزع وفقاً لما يلي : (تابع)</a:t>
            </a:r>
            <a:endParaRPr lang="en-US" dirty="0"/>
          </a:p>
          <a:p>
            <a:pPr algn="r" rtl="1"/>
            <a:r>
              <a:rPr lang="ar-SA" b="1" u="sng" dirty="0"/>
              <a:t>3</a:t>
            </a:r>
            <a:r>
              <a:rPr lang="ar-EG" b="1" u="sng" dirty="0"/>
              <a:t>-متطلبات التخصص</a:t>
            </a:r>
            <a:r>
              <a:rPr lang="ar-EG" b="1" dirty="0"/>
              <a:t>: </a:t>
            </a:r>
            <a:r>
              <a:rPr lang="ar-SA" b="1" dirty="0"/>
              <a:t> </a:t>
            </a:r>
            <a:endParaRPr lang="en-US" dirty="0"/>
          </a:p>
          <a:p>
            <a:pPr marL="736600" algn="r" rtl="1"/>
            <a:r>
              <a:rPr lang="ar-EG" b="1" dirty="0"/>
              <a:t>أ-متطلبات التخصص لنيل درجة البكالوريوس (تخصص منفرد) هي 108 ساعة معتمدة يحددها القسم التابع له مادة التخصص المنفرد.</a:t>
            </a:r>
            <a:endParaRPr lang="en-US" dirty="0"/>
          </a:p>
          <a:p>
            <a:pPr marL="736600" algn="r" rtl="1"/>
            <a:r>
              <a:rPr lang="ar-EG" b="1" dirty="0"/>
              <a:t>ب-متطلبات التخصص لنيل درجة البكالوريوس (تخصص مزدوج) هي 108 ساعة معتمدة بواقع 54 ساعة معتمدة في كل من فرعى التخصص المزدوج يحددها كل من القسمين المعنيين.</a:t>
            </a:r>
            <a:endParaRPr lang="en-US" dirty="0"/>
          </a:p>
          <a:p>
            <a:pPr marL="736600" algn="r" rtl="1"/>
            <a:r>
              <a:rPr lang="ar-EG" b="1" dirty="0"/>
              <a:t>جـ-يؤدى كافة طلاب الكلية بعد اجتيازهم 72 ساعة معتمدة تدريبات تطبيقية لمدة 6 أسابيع في شركات أو مصانع أو هيئات ذات صلة بالتخصص أو بالكلية إذا تعذر إيجاد موقع خارجها وذلك بدون احتساب ساعات معتمدة. ويختار المرشد الأكاديمي الوقت المناسب للتدريب خلال الأجازات الصيفية.</a:t>
            </a:r>
            <a:endParaRPr lang="en-US" dirty="0"/>
          </a:p>
          <a:p>
            <a:pPr marL="0" indent="0" algn="r" rtl="1">
              <a:lnSpc>
                <a:spcPct val="150000"/>
              </a:lnSpc>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129714"/>
          </a:xfrm>
          <a:prstGeom prst="roundRect">
            <a:avLst/>
          </a:prstGeom>
          <a:solidFill>
            <a:srgbClr val="EE46DA"/>
          </a:solidFill>
          <a:ln>
            <a:solidFill>
              <a:srgbClr val="EE4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 </a:t>
            </a:r>
            <a:r>
              <a:rPr kumimoji="0" lang="ar-EG" sz="20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تابع</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(8)</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6837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C58630-5AD5-41FF-8186-418B294B21B8}"/>
              </a:ext>
            </a:extLst>
          </p:cNvPr>
          <p:cNvSpPr>
            <a:spLocks noGrp="1"/>
          </p:cNvSpPr>
          <p:nvPr>
            <p:ph type="title"/>
          </p:nvPr>
        </p:nvSpPr>
        <p:spPr>
          <a:xfrm>
            <a:off x="838200" y="2574925"/>
            <a:ext cx="10515600" cy="1325563"/>
          </a:xfrm>
        </p:spPr>
        <p:txBody>
          <a:bodyPr/>
          <a:lstStyle/>
          <a:p>
            <a:pPr algn="ctr"/>
            <a:r>
              <a:rPr lang="ar-EG" b="1" dirty="0">
                <a:latin typeface="Times New Roman" panose="02020603050405020304" pitchFamily="18" charset="0"/>
                <a:ea typeface="Times New Roman" panose="02020603050405020304" pitchFamily="18" charset="0"/>
                <a:cs typeface="PT Bold Heading"/>
              </a:rPr>
              <a:t>القبول، التسجيل الأكاديمي والعبء الدراسي</a:t>
            </a:r>
            <a:endParaRPr lang="en-US" dirty="0"/>
          </a:p>
        </p:txBody>
      </p:sp>
    </p:spTree>
    <p:extLst>
      <p:ext uri="{BB962C8B-B14F-4D97-AF65-F5344CB8AC3E}">
        <p14:creationId xmlns:p14="http://schemas.microsoft.com/office/powerpoint/2010/main" val="2965163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50"/>
            <a:ext cx="10515600" cy="5001064"/>
          </a:xfrm>
        </p:spPr>
        <p:txBody>
          <a:bodyPr>
            <a:normAutofit/>
          </a:bodyPr>
          <a:lstStyle/>
          <a:p>
            <a:pPr algn="r" rtl="1">
              <a:lnSpc>
                <a:spcPct val="150000"/>
              </a:lnSpc>
            </a:pPr>
            <a:r>
              <a:rPr lang="en-US" b="1" u="sng" dirty="0"/>
              <a:t> </a:t>
            </a:r>
            <a:r>
              <a:rPr lang="ar-EG" b="1" u="sng" dirty="0"/>
              <a:t>أولا: القبول </a:t>
            </a:r>
            <a:endParaRPr lang="en-US" dirty="0"/>
          </a:p>
          <a:p>
            <a:pPr algn="r" rtl="1">
              <a:lnSpc>
                <a:spcPct val="150000"/>
              </a:lnSpc>
            </a:pPr>
            <a:r>
              <a:rPr lang="ar-EG" b="1" dirty="0"/>
              <a:t>أ-تقبل كلية العلوم الطلاب الحاصلين على الثانوية العامة (القسم العلمي) أو ما يعادلها وفقاً لشروط القبول التي يحددها المجلس الأعلى للجامعات.    </a:t>
            </a:r>
            <a:endParaRPr lang="en-US" dirty="0"/>
          </a:p>
          <a:p>
            <a:pPr algn="r" rtl="1">
              <a:lnSpc>
                <a:spcPct val="150000"/>
              </a:lnSpc>
            </a:pPr>
            <a:r>
              <a:rPr lang="ar-EG" b="1" dirty="0"/>
              <a:t>ب-يجوز لمجلس الكلية قبول طلاب من الحاصلين على درجة البكالوريوس بتقدير عام جيد على الأقل من الكليات الأخرى للدراسة بالكلية وذلك بعد أخذ رأى مجالس الأقسام المختصة وبشرط ألا تقل مدة الدراسة بالكلية عن سنتين دراسيتين</a:t>
            </a:r>
            <a:endParaRPr lang="en-US" dirty="0"/>
          </a:p>
          <a:p>
            <a:pPr marL="0" indent="520700" algn="r" rtl="1">
              <a:lnSpc>
                <a:spcPct val="150000"/>
              </a:lnSpc>
              <a:buNone/>
            </a:pPr>
            <a:endParaRPr lang="en-US" b="1" dirty="0"/>
          </a:p>
          <a:p>
            <a:pPr algn="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rgbClr val="48E4EC"/>
          </a:solidFill>
          <a:ln>
            <a:solidFill>
              <a:srgbClr val="48E4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(9)</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7404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5F555-4BEA-4C00-87A7-53A54A3BC519}"/>
              </a:ext>
            </a:extLst>
          </p:cNvPr>
          <p:cNvSpPr>
            <a:spLocks noGrp="1"/>
          </p:cNvSpPr>
          <p:nvPr>
            <p:ph type="title"/>
          </p:nvPr>
        </p:nvSpPr>
        <p:spPr>
          <a:xfrm>
            <a:off x="838200" y="355600"/>
            <a:ext cx="10515600" cy="5511799"/>
          </a:xfrm>
        </p:spPr>
        <p:txBody>
          <a:bodyPr>
            <a:normAutofit/>
          </a:bodyPr>
          <a:lstStyle/>
          <a:p>
            <a:pPr algn="ctr">
              <a:lnSpc>
                <a:spcPct val="150000"/>
              </a:lnSpc>
            </a:pPr>
            <a:r>
              <a:rPr lang="ar-EG" b="1" dirty="0"/>
              <a:t>تتم الدراسة بنظام الساعات المعتمدة الذي تطبقه أغلب جامعات العالم المتقدم وليس الفصول الدراسية ولا السنوات الدراسية. </a:t>
            </a:r>
            <a:br>
              <a:rPr lang="en-US" b="1" dirty="0"/>
            </a:br>
            <a:r>
              <a:rPr lang="ar-EG" b="1" dirty="0"/>
              <a:t>وتتم الدراسة طبقا لبنود لائحة الكلية التالية:</a:t>
            </a:r>
            <a:endParaRPr lang="en-US" dirty="0"/>
          </a:p>
        </p:txBody>
      </p:sp>
    </p:spTree>
    <p:extLst>
      <p:ext uri="{BB962C8B-B14F-4D97-AF65-F5344CB8AC3E}">
        <p14:creationId xmlns:p14="http://schemas.microsoft.com/office/powerpoint/2010/main" val="4085845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50"/>
            <a:ext cx="10515600" cy="5001064"/>
          </a:xfrm>
        </p:spPr>
        <p:txBody>
          <a:bodyPr>
            <a:normAutofit fontScale="92500"/>
          </a:bodyPr>
          <a:lstStyle/>
          <a:p>
            <a:pPr marL="0" marR="0" algn="r" rtl="1">
              <a:lnSpc>
                <a:spcPct val="150000"/>
              </a:lnSpc>
              <a:spcBef>
                <a:spcPts val="0"/>
              </a:spcBef>
              <a:spcAft>
                <a:spcPts val="0"/>
              </a:spcAft>
            </a:pPr>
            <a:r>
              <a:rPr lang="ar-EG" b="1" u="sng" dirty="0">
                <a:latin typeface="Times New Roman" panose="02020603050405020304" pitchFamily="18" charset="0"/>
                <a:ea typeface="Times New Roman" panose="02020603050405020304" pitchFamily="18" charset="0"/>
                <a:cs typeface="+mj-cs"/>
              </a:rPr>
              <a:t>ثانياً: التسجيل الأكاديمي</a:t>
            </a:r>
            <a:r>
              <a:rPr lang="ar-EG" b="1" dirty="0">
                <a:latin typeface="Times New Roman" panose="02020603050405020304" pitchFamily="18" charset="0"/>
                <a:ea typeface="Times New Roman" panose="02020603050405020304" pitchFamily="18" charset="0"/>
                <a:cs typeface="+mj-cs"/>
              </a:rPr>
              <a:t> </a:t>
            </a:r>
            <a:endParaRPr lang="en-US" dirty="0">
              <a:latin typeface="Times New Roman" panose="02020603050405020304" pitchFamily="18" charset="0"/>
              <a:ea typeface="Times New Roman" panose="02020603050405020304" pitchFamily="18" charset="0"/>
              <a:cs typeface="+mj-cs"/>
            </a:endParaRPr>
          </a:p>
          <a:p>
            <a:pPr marL="420370" marR="0" indent="-155575" algn="r" rtl="1">
              <a:lnSpc>
                <a:spcPct val="150000"/>
              </a:lnSpc>
              <a:spcBef>
                <a:spcPts val="0"/>
              </a:spcBef>
              <a:spcAft>
                <a:spcPts val="0"/>
              </a:spcAft>
              <a:tabLst>
                <a:tab pos="484505" algn="r"/>
              </a:tabLst>
            </a:pPr>
            <a:r>
              <a:rPr lang="ar-SA" b="1" dirty="0">
                <a:latin typeface="Times New Roman" panose="02020603050405020304" pitchFamily="18" charset="0"/>
                <a:ea typeface="Times New Roman" panose="02020603050405020304" pitchFamily="18" charset="0"/>
                <a:cs typeface="+mj-cs"/>
              </a:rPr>
              <a:t>أ-يشرف وكيل الكلية لشئون التعليم والطلاب على تنفيذ قواعد التسجيل وإجراءاته وإعداد القوائم لكل من المجموعات الدراسية، الجدول الدراسي، توزيع الطلاب على السادة المرشدين الأكاديميين، تجهيز بطاقات المقررات للطلاب وهي عبارة عن البطاقات المنفردة لكل مقرر بالإضافة إلى البطاقات الإجمالية لكل طالب، على أن تسجل البيانات الأكاديمية في سجلات خاصة معتمدة</a:t>
            </a:r>
            <a:r>
              <a:rPr lang="ar-EG" b="1" dirty="0">
                <a:latin typeface="Times New Roman" panose="02020603050405020304" pitchFamily="18" charset="0"/>
                <a:ea typeface="Times New Roman" panose="02020603050405020304" pitchFamily="18" charset="0"/>
                <a:cs typeface="+mj-cs"/>
              </a:rPr>
              <a:t>. </a:t>
            </a:r>
            <a:r>
              <a:rPr lang="ar-SA" b="1" dirty="0">
                <a:latin typeface="Times New Roman" panose="02020603050405020304" pitchFamily="18" charset="0"/>
                <a:ea typeface="Times New Roman" panose="02020603050405020304" pitchFamily="18" charset="0"/>
                <a:cs typeface="+mj-cs"/>
              </a:rPr>
              <a:t>ويتم الانتهاء من تسجيل الطلاب في الأسبوع الأول من بد</a:t>
            </a:r>
            <a:r>
              <a:rPr lang="ar-EG" b="1" dirty="0">
                <a:latin typeface="Times New Roman" panose="02020603050405020304" pitchFamily="18" charset="0"/>
                <a:ea typeface="Times New Roman" panose="02020603050405020304" pitchFamily="18" charset="0"/>
                <a:cs typeface="+mj-cs"/>
              </a:rPr>
              <a:t>ء</a:t>
            </a:r>
            <a:r>
              <a:rPr lang="ar-SA" b="1" dirty="0">
                <a:latin typeface="Times New Roman" panose="02020603050405020304" pitchFamily="18" charset="0"/>
                <a:ea typeface="Times New Roman" panose="02020603050405020304" pitchFamily="18" charset="0"/>
                <a:cs typeface="+mj-cs"/>
              </a:rPr>
              <a:t> الفصل الدراسي</a:t>
            </a:r>
            <a:r>
              <a:rPr lang="ar-EG" b="1" dirty="0">
                <a:latin typeface="Times New Roman" panose="02020603050405020304" pitchFamily="18" charset="0"/>
                <a:ea typeface="Times New Roman" panose="02020603050405020304" pitchFamily="18" charset="0"/>
                <a:cs typeface="+mj-cs"/>
              </a:rPr>
              <a:t>.</a:t>
            </a:r>
            <a:endParaRPr lang="en-US" dirty="0">
              <a:latin typeface="Times New Roman" panose="02020603050405020304" pitchFamily="18" charset="0"/>
              <a:ea typeface="Times New Roman" panose="02020603050405020304" pitchFamily="18" charset="0"/>
              <a:cs typeface="+mj-cs"/>
            </a:endParaRPr>
          </a:p>
          <a:p>
            <a:pPr marL="420370" marR="0" indent="-155575" algn="r" rtl="1">
              <a:lnSpc>
                <a:spcPct val="150000"/>
              </a:lnSpc>
              <a:spcBef>
                <a:spcPts val="0"/>
              </a:spcBef>
              <a:spcAft>
                <a:spcPts val="0"/>
              </a:spcAft>
              <a:tabLst>
                <a:tab pos="484505" algn="r"/>
              </a:tabLst>
            </a:pPr>
            <a:r>
              <a:rPr lang="ar-SA" b="1" dirty="0">
                <a:latin typeface="Times New Roman" panose="02020603050405020304" pitchFamily="18" charset="0"/>
                <a:ea typeface="Times New Roman" panose="02020603050405020304" pitchFamily="18" charset="0"/>
                <a:cs typeface="+mj-cs"/>
              </a:rPr>
              <a:t>ب-يجوز للطالب الذي لم يتمكن من التسجيل لأسباب قهرية تقرها لجنة شئون الطلاب ويوافق عليها مجلس الكلية أن يسجل تسجيلا متأخرا خلال الفترة الإضافية للتسجيل (الأسبوع الثاني).</a:t>
            </a:r>
            <a:endParaRPr lang="en-US" dirty="0">
              <a:latin typeface="Times New Roman" panose="02020603050405020304" pitchFamily="18" charset="0"/>
              <a:ea typeface="Times New Roman" panose="02020603050405020304" pitchFamily="18" charset="0"/>
              <a:cs typeface="+mj-cs"/>
            </a:endParaRPr>
          </a:p>
          <a:p>
            <a:pPr marL="0" indent="520700" algn="r" rtl="1">
              <a:lnSpc>
                <a:spcPct val="150000"/>
              </a:lnSpc>
              <a:buNone/>
            </a:pPr>
            <a:endParaRPr lang="en-US" b="1" dirty="0">
              <a:cs typeface="+mj-cs"/>
            </a:endParaRPr>
          </a:p>
          <a:p>
            <a:pPr algn="r">
              <a:lnSpc>
                <a:spcPct val="150000"/>
              </a:lnSpc>
            </a:pPr>
            <a:endParaRPr lang="en-US" dirty="0">
              <a:cs typeface="+mj-cs"/>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rgbClr val="48E4EC"/>
          </a:solidFill>
          <a:ln>
            <a:solidFill>
              <a:srgbClr val="48E4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 </a:t>
            </a:r>
            <a:r>
              <a:rPr kumimoji="0" lang="ar-EG" sz="20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تابع</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(9)</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5987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50"/>
            <a:ext cx="10515600" cy="5001064"/>
          </a:xfrm>
        </p:spPr>
        <p:txBody>
          <a:bodyPr>
            <a:normAutofit/>
          </a:bodyPr>
          <a:lstStyle/>
          <a:p>
            <a:pPr marL="0" marR="0" algn="justLow" rtl="1">
              <a:lnSpc>
                <a:spcPct val="200000"/>
              </a:lnSpc>
              <a:spcBef>
                <a:spcPts val="0"/>
              </a:spcBef>
              <a:spcAft>
                <a:spcPts val="0"/>
              </a:spcAft>
            </a:pPr>
            <a:r>
              <a:rPr lang="ar-EG" b="1" u="sng" dirty="0">
                <a:latin typeface="Times New Roman" panose="02020603050405020304" pitchFamily="18" charset="0"/>
                <a:ea typeface="Times New Roman" panose="02020603050405020304" pitchFamily="18" charset="0"/>
              </a:rPr>
              <a:t>ثالثاً: الإرشاد الأكاديمي</a:t>
            </a:r>
            <a:endParaRPr lang="en-US" dirty="0">
              <a:latin typeface="Times New Roman" panose="02020603050405020304" pitchFamily="18" charset="0"/>
              <a:ea typeface="Times New Roman" panose="02020603050405020304" pitchFamily="18" charset="0"/>
            </a:endParaRPr>
          </a:p>
          <a:p>
            <a:pPr marL="269875" marR="0" indent="-13970" algn="justLow" rtl="1">
              <a:lnSpc>
                <a:spcPct val="200000"/>
              </a:lnSpc>
              <a:spcBef>
                <a:spcPts val="0"/>
              </a:spcBef>
              <a:spcAft>
                <a:spcPts val="0"/>
              </a:spcAft>
            </a:pPr>
            <a:r>
              <a:rPr lang="ar-EG" b="1" dirty="0">
                <a:latin typeface="Times New Roman" panose="02020603050405020304" pitchFamily="18" charset="0"/>
                <a:ea typeface="Times New Roman" panose="02020603050405020304" pitchFamily="18" charset="0"/>
              </a:rPr>
              <a:t>الطالب له مرشد أكاديمي، مهمته توجيه الطالب دراسياً ومساعدته على اختيار المواد مع تحديد عدد الساعات التي يسجل فيها وفقا لظروفه وقدراته واستعداداته، ومساعدته على حل المشكلات التي قد تعترضه أثناء الدراسة. </a:t>
            </a:r>
            <a:endParaRPr lang="en-US" dirty="0">
              <a:latin typeface="Times New Roman" panose="02020603050405020304" pitchFamily="18" charset="0"/>
              <a:ea typeface="Times New Roman" panose="02020603050405020304" pitchFamily="18" charset="0"/>
            </a:endParaRPr>
          </a:p>
          <a:p>
            <a:pPr marL="0" indent="520700" algn="r" rtl="1">
              <a:lnSpc>
                <a:spcPct val="200000"/>
              </a:lnSpc>
              <a:buNone/>
            </a:pPr>
            <a:endParaRPr lang="en-US" b="1" dirty="0">
              <a:cs typeface="+mj-cs"/>
            </a:endParaRPr>
          </a:p>
          <a:p>
            <a:pPr algn="r">
              <a:lnSpc>
                <a:spcPct val="200000"/>
              </a:lnSpc>
            </a:pPr>
            <a:endParaRPr lang="en-US" dirty="0">
              <a:cs typeface="+mj-cs"/>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rgbClr val="48E4EC"/>
          </a:solidFill>
          <a:ln>
            <a:solidFill>
              <a:srgbClr val="48E4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 </a:t>
            </a:r>
            <a:r>
              <a:rPr kumimoji="0" lang="ar-EG" sz="20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تابع</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(9)</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47744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371601"/>
            <a:ext cx="10515600" cy="5219113"/>
          </a:xfrm>
        </p:spPr>
        <p:txBody>
          <a:bodyPr>
            <a:normAutofit fontScale="92500" lnSpcReduction="20000"/>
          </a:bodyPr>
          <a:lstStyle/>
          <a:p>
            <a:pPr algn="r" rtl="1">
              <a:lnSpc>
                <a:spcPct val="150000"/>
              </a:lnSpc>
            </a:pPr>
            <a:r>
              <a:rPr lang="ar-EG" b="1" u="sng" dirty="0">
                <a:cs typeface="+mj-cs"/>
              </a:rPr>
              <a:t>رابعاً: العبء الدراسي</a:t>
            </a:r>
            <a:endParaRPr lang="en-US" dirty="0">
              <a:cs typeface="+mj-cs"/>
            </a:endParaRPr>
          </a:p>
          <a:p>
            <a:pPr algn="r" rtl="1">
              <a:lnSpc>
                <a:spcPct val="150000"/>
              </a:lnSpc>
            </a:pPr>
            <a:r>
              <a:rPr lang="ar-SA" b="1" dirty="0">
                <a:cs typeface="+mj-cs"/>
              </a:rPr>
              <a:t>1</a:t>
            </a:r>
            <a:r>
              <a:rPr lang="ar-EG" b="1" dirty="0">
                <a:cs typeface="+mj-cs"/>
              </a:rPr>
              <a:t>-يسمح للطالب بالتسجيل فيما لا يقل عن 12 ساعة ولا يزيد عن 19 ساعة معتمدة لكل فصل دراسي، ويجوز إنقاص الحد الأدنى في حالات مبررة يوافق عليها مجلس الكلية</a:t>
            </a:r>
            <a:r>
              <a:rPr lang="ar-SA" b="1" dirty="0">
                <a:cs typeface="+mj-cs"/>
              </a:rPr>
              <a:t>.  </a:t>
            </a:r>
            <a:r>
              <a:rPr lang="ar-EG" b="1" dirty="0">
                <a:cs typeface="+mj-cs"/>
              </a:rPr>
              <a:t>ويستثنى من ذلك الحالات التالية: </a:t>
            </a:r>
            <a:endParaRPr lang="en-US" dirty="0">
              <a:cs typeface="+mj-cs"/>
            </a:endParaRPr>
          </a:p>
          <a:p>
            <a:pPr algn="r" rtl="1">
              <a:lnSpc>
                <a:spcPct val="150000"/>
              </a:lnSpc>
            </a:pPr>
            <a:r>
              <a:rPr lang="ar-EG" b="1" dirty="0">
                <a:cs typeface="+mj-cs"/>
              </a:rPr>
              <a:t>أ-ما تطرحه الأقسام من ساعات وفقاً لبرامجها الخاصة.</a:t>
            </a:r>
            <a:endParaRPr lang="en-US" dirty="0">
              <a:cs typeface="+mj-cs"/>
            </a:endParaRPr>
          </a:p>
          <a:p>
            <a:pPr algn="r" rtl="1">
              <a:lnSpc>
                <a:spcPct val="150000"/>
              </a:lnSpc>
            </a:pPr>
            <a:r>
              <a:rPr lang="ar-EG" b="1" dirty="0">
                <a:cs typeface="+mj-cs"/>
              </a:rPr>
              <a:t>ب-يمكن للطالب المتفوق (الذي له معدل تراكمي 3 فأكثر) أن يضيف إلى ذلك ساعتين معتمدتين في الفصل الدراسي الواحد وبحد أقصى 8 ساعات معتمدة طوال فترة الدراسة في مقررات إضافية اختيارية من متطلبات التخصص بأقسام الكلية المختلفة، على ان يضاف تقديره فيها إلى معدله التراكمي.</a:t>
            </a:r>
            <a:endParaRPr lang="en-US" b="1" dirty="0">
              <a:cs typeface="+mj-cs"/>
            </a:endParaRPr>
          </a:p>
          <a:p>
            <a:pPr algn="r">
              <a:lnSpc>
                <a:spcPct val="150000"/>
              </a:lnSpc>
            </a:pPr>
            <a:endParaRPr lang="en-US" dirty="0">
              <a:cs typeface="+mj-cs"/>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7"/>
            <a:ext cx="3798277" cy="1104314"/>
          </a:xfrm>
          <a:prstGeom prst="roundRect">
            <a:avLst/>
          </a:prstGeom>
          <a:solidFill>
            <a:srgbClr val="48E4EC"/>
          </a:solidFill>
          <a:ln>
            <a:solidFill>
              <a:srgbClr val="48E4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 </a:t>
            </a:r>
            <a:r>
              <a:rPr kumimoji="0" lang="ar-EG" sz="20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تابع</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(9)</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171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50"/>
            <a:ext cx="10515600" cy="5001064"/>
          </a:xfrm>
        </p:spPr>
        <p:txBody>
          <a:bodyPr>
            <a:normAutofit fontScale="92500"/>
          </a:bodyPr>
          <a:lstStyle/>
          <a:p>
            <a:pPr algn="r" rtl="1"/>
            <a:r>
              <a:rPr lang="ar-EG" b="1" u="sng" dirty="0"/>
              <a:t>رابعاً: العبء الدراسي (تابع)</a:t>
            </a:r>
            <a:endParaRPr lang="en-US" dirty="0"/>
          </a:p>
          <a:p>
            <a:pPr algn="r" rtl="1"/>
            <a:r>
              <a:rPr lang="ar-SA" b="1" dirty="0"/>
              <a:t>1</a:t>
            </a:r>
            <a:r>
              <a:rPr lang="ar-EG" b="1" dirty="0"/>
              <a:t>-يسمح للطالب بالتسجيل فيما لا يقل عن 12 ساعة ولا يزيد عن 19 ساعة معتمدة لكل فصل دراسي، ويجوز إنقاص الحد الأدنى في حالات مبررة يوافق عليها مجلس الكلية</a:t>
            </a:r>
            <a:r>
              <a:rPr lang="ar-SA" b="1" dirty="0"/>
              <a:t>.  </a:t>
            </a:r>
            <a:r>
              <a:rPr lang="ar-EG" b="1" dirty="0"/>
              <a:t>ويستثنى من ذلك الحالات التالية: (تابع)</a:t>
            </a:r>
            <a:endParaRPr lang="en-US" dirty="0"/>
          </a:p>
          <a:p>
            <a:pPr algn="r" rtl="1"/>
            <a:r>
              <a:rPr lang="ar-EG" b="1" dirty="0"/>
              <a:t>جـ-يجوز لمجلس الكلية زيادة الحد الأقصى للعبء الدراسي في الفصل الدراسي الأخير </a:t>
            </a:r>
            <a:br>
              <a:rPr lang="ar-EG" b="1" dirty="0"/>
            </a:br>
            <a:r>
              <a:rPr lang="ar-EG" b="1" dirty="0"/>
              <a:t>(ترم تخرج) للطالب بحد أقصى أربع ساعات معتمدة بغرض إتمام متطلبات التخرج.</a:t>
            </a:r>
            <a:endParaRPr lang="en-US" dirty="0"/>
          </a:p>
          <a:p>
            <a:pPr algn="r" rtl="1"/>
            <a:r>
              <a:rPr lang="ar-EG" b="1" dirty="0"/>
              <a:t>د -لا يسمح للطالب الذي له معدل تراكمي أقل من 1.00 بالتسجيل في أكثر من 12 ساعة معتمدة في الفصل الدراسي.  </a:t>
            </a:r>
            <a:endParaRPr lang="en-US" dirty="0"/>
          </a:p>
          <a:p>
            <a:pPr algn="r" rtl="1"/>
            <a:r>
              <a:rPr lang="ar-EG" b="1" dirty="0"/>
              <a:t>هـ-يجوز أن يعفى الطالب المحول من جامعة أخرى معترفاً بها من بعض مقررات المستويين الأول والثاني إذا ثبت أنه قد درس ونجح في مقررات تعادلها في الجامعة المحول منها ويكون الإعفاء بقرار من رئيس الجامعة بعد موافقة مجلس الكلية ولا يجوز الإعفاء من أي مقرر من مقررات المستويين الثالث والرابع أو أجزاء من مقررات الفرقتين الأولى والثانية.</a:t>
            </a:r>
            <a:endParaRPr lang="en-US" dirty="0"/>
          </a:p>
          <a:p>
            <a:pPr marL="0" indent="520700" algn="r" rtl="1">
              <a:lnSpc>
                <a:spcPct val="200000"/>
              </a:lnSpc>
              <a:buNone/>
            </a:pPr>
            <a:endParaRPr lang="en-US" b="1" dirty="0">
              <a:cs typeface="+mj-cs"/>
            </a:endParaRPr>
          </a:p>
          <a:p>
            <a:pPr algn="r">
              <a:lnSpc>
                <a:spcPct val="200000"/>
              </a:lnSpc>
            </a:pPr>
            <a:endParaRPr lang="en-US" dirty="0">
              <a:cs typeface="+mj-cs"/>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rgbClr val="48E4EC"/>
          </a:solidFill>
          <a:ln>
            <a:solidFill>
              <a:srgbClr val="48E4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 </a:t>
            </a:r>
            <a:r>
              <a:rPr kumimoji="0" lang="ar-EG" sz="20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تابع</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(9)</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4533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68C696-036A-4EB0-BDF2-FAD66EFDF165}"/>
              </a:ext>
            </a:extLst>
          </p:cNvPr>
          <p:cNvSpPr>
            <a:spLocks noGrp="1"/>
          </p:cNvSpPr>
          <p:nvPr>
            <p:ph type="title"/>
          </p:nvPr>
        </p:nvSpPr>
        <p:spPr>
          <a:xfrm>
            <a:off x="838200" y="2138362"/>
            <a:ext cx="10515600" cy="1325563"/>
          </a:xfrm>
        </p:spPr>
        <p:txBody>
          <a:bodyPr/>
          <a:lstStyle/>
          <a:p>
            <a:pPr algn="ctr"/>
            <a:r>
              <a:rPr lang="ar-EG" b="1" dirty="0">
                <a:latin typeface="Times New Roman" panose="02020603050405020304" pitchFamily="18" charset="0"/>
                <a:ea typeface="Times New Roman" panose="02020603050405020304" pitchFamily="18" charset="0"/>
                <a:cs typeface="PT Bold Heading"/>
              </a:rPr>
              <a:t>الإضافة، الحذف، الانسحاب وتعديل المسار</a:t>
            </a:r>
            <a:endParaRPr lang="en-US" dirty="0"/>
          </a:p>
        </p:txBody>
      </p:sp>
    </p:spTree>
    <p:extLst>
      <p:ext uri="{BB962C8B-B14F-4D97-AF65-F5344CB8AC3E}">
        <p14:creationId xmlns:p14="http://schemas.microsoft.com/office/powerpoint/2010/main" val="3627409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CE6FF-9E4D-4516-A954-5C13B708DE08}"/>
              </a:ext>
            </a:extLst>
          </p:cNvPr>
          <p:cNvSpPr>
            <a:spLocks noGrp="1"/>
          </p:cNvSpPr>
          <p:nvPr>
            <p:ph type="title"/>
          </p:nvPr>
        </p:nvSpPr>
        <p:spPr>
          <a:xfrm>
            <a:off x="838200" y="1600199"/>
            <a:ext cx="10515600" cy="4990513"/>
          </a:xfrm>
        </p:spPr>
        <p:txBody>
          <a:bodyPr>
            <a:noAutofit/>
          </a:bodyPr>
          <a:lstStyle/>
          <a:p>
            <a:pPr algn="r" rtl="1">
              <a:lnSpc>
                <a:spcPct val="100000"/>
              </a:lnSpc>
            </a:pPr>
            <a:r>
              <a:rPr lang="ar-EG" sz="2800" b="1" dirty="0"/>
              <a:t>أ-يجوز للطالب بعد موافقة المرشد الأكاديمي أن يضيف أو يحذف مقررا أو أكثر حتى نهاية الأسبوع الرابع فقط من الدراسة وذلك بما لا يخل بالعبء الدراسي المنصوص عليه في المادة (9).</a:t>
            </a:r>
            <a:br>
              <a:rPr lang="en-US" sz="2800" dirty="0"/>
            </a:br>
            <a:r>
              <a:rPr lang="ar-EG" sz="2800" b="1" dirty="0"/>
              <a:t>ب-يجوز أن ينسحب الطالب من دراسة أي مقرر حتى نهاية الأسبوع السادس من بدء التسجيل للفصل الدراسي وذلك بموافقة المرشد الأكاديمي. ويُسجَل هذا المقرر في سجل الطالب الأكاديمي بتقدير "منسحب" بشرط ألا يكون الطالب قد تجاوز نسبة الغياب المقررة قبل الانسحاب. وتعرض حالات الانسحاب الاضطرارية بعد هذا الميعاد على لجنة شئون التعليم والطلاب للنظر فيها وإقـرارها من مجلس الكلية على ألا يخل الانسحاب بالعبء الدراسي للطالب وفقاً للمادة (9).</a:t>
            </a:r>
            <a:endParaRPr lang="en-US" sz="2800"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7"/>
            <a:ext cx="3798277" cy="1078914"/>
          </a:xfrm>
          <a:prstGeom prst="round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10</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84489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CE6FF-9E4D-4516-A954-5C13B708DE08}"/>
              </a:ext>
            </a:extLst>
          </p:cNvPr>
          <p:cNvSpPr>
            <a:spLocks noGrp="1"/>
          </p:cNvSpPr>
          <p:nvPr>
            <p:ph type="title"/>
          </p:nvPr>
        </p:nvSpPr>
        <p:spPr>
          <a:xfrm>
            <a:off x="838200" y="1762711"/>
            <a:ext cx="10515600" cy="4351338"/>
          </a:xfrm>
        </p:spPr>
        <p:txBody>
          <a:bodyPr>
            <a:noAutofit/>
          </a:bodyPr>
          <a:lstStyle/>
          <a:p>
            <a:pPr algn="r" rtl="1">
              <a:lnSpc>
                <a:spcPct val="150000"/>
              </a:lnSpc>
            </a:pPr>
            <a:br>
              <a:rPr lang="en-US" sz="2800" dirty="0"/>
            </a:br>
            <a:r>
              <a:rPr lang="ar-EG" sz="2800" b="1" dirty="0"/>
              <a:t>ج-يجوز للطالب تعديل مسار تخصصه بشرط استكمال متطلبات التخصص المرغوب فيه وعدم احتساب الساعات المعتمدة التي اجتازها الطالب من قبل ولا تقع في مجال متطلبات التخصص الجديد. وذلك بعد موافقة المرشد الأكاديمي ولجنة شئون التعليم والطلاب ومجلس الكلية على هذا التعديل على أن يكون هذا التعديل في بداية الفصل الدراسي.</a:t>
            </a:r>
            <a:br>
              <a:rPr lang="en-US" sz="2800" dirty="0"/>
            </a:br>
            <a:endParaRPr lang="en-US" sz="2800"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7"/>
            <a:ext cx="3798277" cy="1078914"/>
          </a:xfrm>
          <a:prstGeom prst="round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28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تابع</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10</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75031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599BF8-D573-4CE7-A5A4-C51919A71FC4}"/>
              </a:ext>
            </a:extLst>
          </p:cNvPr>
          <p:cNvSpPr>
            <a:spLocks noGrp="1"/>
          </p:cNvSpPr>
          <p:nvPr>
            <p:ph type="title"/>
          </p:nvPr>
        </p:nvSpPr>
        <p:spPr>
          <a:xfrm>
            <a:off x="635000" y="2498725"/>
            <a:ext cx="10515600" cy="1325563"/>
          </a:xfrm>
        </p:spPr>
        <p:txBody>
          <a:bodyPr/>
          <a:lstStyle/>
          <a:p>
            <a:pPr algn="ctr"/>
            <a:r>
              <a:rPr lang="ar-EG" b="1" dirty="0">
                <a:latin typeface="Times New Roman" panose="02020603050405020304" pitchFamily="18" charset="0"/>
                <a:ea typeface="Times New Roman" panose="02020603050405020304" pitchFamily="18" charset="0"/>
                <a:cs typeface="PT Bold Heading"/>
              </a:rPr>
              <a:t>الفصل ووقف وإعادة </a:t>
            </a:r>
            <a:endParaRPr lang="en-US" dirty="0"/>
          </a:p>
        </p:txBody>
      </p:sp>
    </p:spTree>
    <p:extLst>
      <p:ext uri="{BB962C8B-B14F-4D97-AF65-F5344CB8AC3E}">
        <p14:creationId xmlns:p14="http://schemas.microsoft.com/office/powerpoint/2010/main" val="40017982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rgbClr val="EE46DA"/>
          </a:solidFill>
          <a:ln>
            <a:solidFill>
              <a:srgbClr val="EE4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11</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B3322806-2100-45AA-B7D1-D5A4333EFE8B}"/>
              </a:ext>
            </a:extLst>
          </p:cNvPr>
          <p:cNvSpPr/>
          <p:nvPr/>
        </p:nvSpPr>
        <p:spPr>
          <a:xfrm>
            <a:off x="838200" y="2108617"/>
            <a:ext cx="9717258" cy="3407664"/>
          </a:xfrm>
          <a:prstGeom prst="rect">
            <a:avLst/>
          </a:prstGeom>
        </p:spPr>
        <p:txBody>
          <a:bodyPr wrap="square">
            <a:spAutoFit/>
          </a:bodyPr>
          <a:lstStyle/>
          <a:p>
            <a:pPr algn="justLow" rtl="1">
              <a:lnSpc>
                <a:spcPct val="200000"/>
              </a:lnSpc>
            </a:pPr>
            <a:r>
              <a:rPr lang="ar-EG" sz="2800" b="1" dirty="0">
                <a:latin typeface="Times New Roman" panose="02020603050405020304" pitchFamily="18" charset="0"/>
                <a:ea typeface="Times New Roman" panose="02020603050405020304" pitchFamily="18" charset="0"/>
              </a:rPr>
              <a:t>يخضع الطالب للنظام العام للجامعة والكلية، وتطبق عليه قواعد الفصل من الجامعة، وفرص إعادة القيد والأعذار المقبولة لعدم أداء الامتحان، ووقف القيد الدراسي وكافة القواعد والقوانين واللوائح الخاصة بشأن تأديب الطلاب، والمنصوص عليها في قانون تنظيم الجامعات ولائحته التنفيذية.</a:t>
            </a:r>
            <a:endParaRPr lang="en-US"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419036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D3ABA6-310B-4998-B124-CB17515CE16D}"/>
              </a:ext>
            </a:extLst>
          </p:cNvPr>
          <p:cNvSpPr>
            <a:spLocks noGrp="1"/>
          </p:cNvSpPr>
          <p:nvPr>
            <p:ph type="title"/>
          </p:nvPr>
        </p:nvSpPr>
        <p:spPr>
          <a:xfrm>
            <a:off x="838200" y="2189162"/>
            <a:ext cx="10515600" cy="1325563"/>
          </a:xfrm>
        </p:spPr>
        <p:txBody>
          <a:bodyPr/>
          <a:lstStyle/>
          <a:p>
            <a:pPr algn="ctr"/>
            <a:r>
              <a:rPr lang="ar-EG" b="1" dirty="0">
                <a:latin typeface="Times New Roman" panose="02020603050405020304" pitchFamily="18" charset="0"/>
                <a:ea typeface="Times New Roman" panose="02020603050405020304" pitchFamily="18" charset="0"/>
                <a:cs typeface="PT Bold Heading"/>
              </a:rPr>
              <a:t>المواظبة</a:t>
            </a:r>
            <a:endParaRPr lang="en-US" dirty="0"/>
          </a:p>
        </p:txBody>
      </p:sp>
    </p:spTree>
    <p:extLst>
      <p:ext uri="{BB962C8B-B14F-4D97-AF65-F5344CB8AC3E}">
        <p14:creationId xmlns:p14="http://schemas.microsoft.com/office/powerpoint/2010/main" val="2629253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fontScale="85000" lnSpcReduction="20000"/>
          </a:bodyPr>
          <a:lstStyle/>
          <a:p>
            <a:pPr algn="r" rtl="1"/>
            <a:r>
              <a:rPr lang="ar-EG" b="1" dirty="0">
                <a:ea typeface="Times New Roman" panose="02020603050405020304" pitchFamily="18" charset="0"/>
                <a:cs typeface="Times New Roman" panose="02020603050405020304" pitchFamily="18" charset="0"/>
              </a:rPr>
              <a:t>تتكون كلية العلوم من الأقسام التالية:</a:t>
            </a:r>
          </a:p>
          <a:p>
            <a:pPr marL="0" indent="0" algn="r" rtl="1">
              <a:buNone/>
            </a:pPr>
            <a:r>
              <a:rPr lang="ar-EG" dirty="0">
                <a:cs typeface="+mj-cs"/>
              </a:rPr>
              <a:t>1</a:t>
            </a:r>
            <a:r>
              <a:rPr lang="ar-SA" dirty="0">
                <a:cs typeface="+mj-cs"/>
              </a:rPr>
              <a:t>-</a:t>
            </a:r>
            <a:r>
              <a:rPr lang="ar-EG" dirty="0">
                <a:cs typeface="+mj-cs"/>
              </a:rPr>
              <a:t>قسم</a:t>
            </a:r>
            <a:r>
              <a:rPr lang="ar-SA" dirty="0">
                <a:cs typeface="+mj-cs"/>
              </a:rPr>
              <a:t> الرياضيات</a:t>
            </a:r>
            <a:endParaRPr lang="en-US" dirty="0">
              <a:cs typeface="+mj-cs"/>
            </a:endParaRPr>
          </a:p>
          <a:p>
            <a:pPr marL="0" indent="0" algn="r" rtl="1">
              <a:buNone/>
            </a:pPr>
            <a:r>
              <a:rPr lang="ar-SA" dirty="0">
                <a:cs typeface="+mj-cs"/>
              </a:rPr>
              <a:t>2-قسم الفيزياء</a:t>
            </a:r>
            <a:endParaRPr lang="en-US" dirty="0">
              <a:cs typeface="+mj-cs"/>
            </a:endParaRPr>
          </a:p>
          <a:p>
            <a:pPr marL="0" indent="0" algn="r" rtl="1">
              <a:buNone/>
            </a:pPr>
            <a:r>
              <a:rPr lang="ar-EG" dirty="0">
                <a:cs typeface="+mj-cs"/>
              </a:rPr>
              <a:t>3</a:t>
            </a:r>
            <a:r>
              <a:rPr lang="ar-SA" dirty="0">
                <a:cs typeface="+mj-cs"/>
              </a:rPr>
              <a:t>-قسم الكيمياء</a:t>
            </a:r>
            <a:endParaRPr lang="en-US" dirty="0">
              <a:cs typeface="+mj-cs"/>
            </a:endParaRPr>
          </a:p>
          <a:p>
            <a:pPr marL="0" indent="0" algn="r" rtl="1">
              <a:buNone/>
            </a:pPr>
            <a:r>
              <a:rPr lang="ar-EG" dirty="0">
                <a:cs typeface="+mj-cs"/>
              </a:rPr>
              <a:t>4</a:t>
            </a:r>
            <a:r>
              <a:rPr lang="ar-SA" dirty="0">
                <a:cs typeface="+mj-cs"/>
              </a:rPr>
              <a:t>-قسم النبات</a:t>
            </a:r>
            <a:endParaRPr lang="en-US" dirty="0">
              <a:cs typeface="+mj-cs"/>
            </a:endParaRPr>
          </a:p>
          <a:p>
            <a:pPr marL="0" indent="0" algn="r">
              <a:buNone/>
            </a:pPr>
            <a:r>
              <a:rPr lang="ar-EG" dirty="0">
                <a:cs typeface="+mj-cs"/>
              </a:rPr>
              <a:t>5</a:t>
            </a:r>
            <a:r>
              <a:rPr lang="ar-SA" dirty="0">
                <a:cs typeface="+mj-cs"/>
              </a:rPr>
              <a:t>-قسم علم الحيوان</a:t>
            </a:r>
            <a:endParaRPr lang="ar-EG" dirty="0">
              <a:cs typeface="+mj-cs"/>
            </a:endParaRPr>
          </a:p>
          <a:p>
            <a:pPr marL="0" indent="0" algn="r" rtl="1">
              <a:buNone/>
            </a:pPr>
            <a:r>
              <a:rPr lang="ar-EG" dirty="0">
                <a:cs typeface="+mj-cs"/>
              </a:rPr>
              <a:t>6</a:t>
            </a:r>
            <a:r>
              <a:rPr lang="ar-SA" dirty="0">
                <a:cs typeface="+mj-cs"/>
              </a:rPr>
              <a:t>-قسم الجيولوجيا</a:t>
            </a:r>
            <a:endParaRPr lang="en-US" dirty="0">
              <a:cs typeface="+mj-cs"/>
            </a:endParaRPr>
          </a:p>
          <a:p>
            <a:pPr marL="0" indent="0" algn="r" rtl="1">
              <a:buNone/>
            </a:pPr>
            <a:r>
              <a:rPr lang="ar-EG" dirty="0">
                <a:cs typeface="+mj-cs"/>
              </a:rPr>
              <a:t>7</a:t>
            </a:r>
            <a:r>
              <a:rPr lang="ar-SA" dirty="0">
                <a:cs typeface="+mj-cs"/>
              </a:rPr>
              <a:t>-قسم علم الحشرات</a:t>
            </a:r>
            <a:endParaRPr lang="en-US" dirty="0">
              <a:cs typeface="+mj-cs"/>
            </a:endParaRPr>
          </a:p>
          <a:p>
            <a:pPr marL="0" indent="0" algn="r" rtl="1">
              <a:buNone/>
            </a:pPr>
            <a:r>
              <a:rPr lang="ar-EG" dirty="0">
                <a:cs typeface="+mj-cs"/>
              </a:rPr>
              <a:t>8</a:t>
            </a:r>
            <a:r>
              <a:rPr lang="ar-SA" dirty="0">
                <a:cs typeface="+mj-cs"/>
              </a:rPr>
              <a:t>-قسم الفلك والأرصاد الجوية</a:t>
            </a:r>
            <a:endParaRPr lang="en-US" dirty="0">
              <a:cs typeface="+mj-cs"/>
            </a:endParaRPr>
          </a:p>
          <a:p>
            <a:pPr marL="0" indent="0" algn="r" rtl="1">
              <a:buNone/>
            </a:pPr>
            <a:r>
              <a:rPr lang="ar-EG" dirty="0">
                <a:cs typeface="+mj-cs"/>
              </a:rPr>
              <a:t>9</a:t>
            </a:r>
            <a:r>
              <a:rPr lang="ar-SA" dirty="0">
                <a:cs typeface="+mj-cs"/>
              </a:rPr>
              <a:t>-قسم </a:t>
            </a:r>
            <a:r>
              <a:rPr lang="ar-EG" dirty="0">
                <a:cs typeface="+mj-cs"/>
              </a:rPr>
              <a:t>الفيزياء الحيوية </a:t>
            </a:r>
            <a:r>
              <a:rPr lang="ar-SA" dirty="0">
                <a:cs typeface="+mj-cs"/>
              </a:rPr>
              <a:t>	</a:t>
            </a:r>
            <a:endParaRPr lang="en-US" dirty="0">
              <a:cs typeface="+mj-cs"/>
            </a:endParaRPr>
          </a:p>
          <a:p>
            <a:pPr marL="0" indent="0" algn="r" rtl="1">
              <a:buNone/>
            </a:pPr>
            <a:r>
              <a:rPr lang="ar-SA" dirty="0">
                <a:cs typeface="+mj-cs"/>
              </a:rPr>
              <a:t>10</a:t>
            </a:r>
            <a:r>
              <a:rPr lang="ar-EG" dirty="0">
                <a:cs typeface="+mj-cs"/>
              </a:rPr>
              <a:t>-</a:t>
            </a:r>
            <a:r>
              <a:rPr lang="ar-SA" dirty="0">
                <a:cs typeface="+mj-cs"/>
              </a:rPr>
              <a:t>قسم الجيوفيزياء</a:t>
            </a:r>
            <a:endParaRPr lang="en-US" dirty="0">
              <a:cs typeface="+mj-cs"/>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(1)</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البند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28472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49"/>
            <a:ext cx="10515600" cy="5001065"/>
          </a:xfrm>
        </p:spPr>
        <p:txBody>
          <a:bodyPr>
            <a:normAutofit fontScale="92500" lnSpcReduction="10000"/>
          </a:bodyPr>
          <a:lstStyle/>
          <a:p>
            <a:pPr algn="r" rtl="1">
              <a:lnSpc>
                <a:spcPct val="150000"/>
              </a:lnSpc>
            </a:pPr>
            <a:r>
              <a:rPr lang="ar-EG" b="1" dirty="0"/>
              <a:t>يتولى أستاذ المقرر تسجيل حضور الطلاب في بدء كل محاضرة نظرية أو فترة عملية في سجل معد لذلك من قبل شئون الطلاب. مع مراعاة ما يلي:  </a:t>
            </a:r>
            <a:endParaRPr lang="en-US" dirty="0"/>
          </a:p>
          <a:p>
            <a:pPr algn="r" rtl="1">
              <a:lnSpc>
                <a:spcPct val="150000"/>
              </a:lnSpc>
            </a:pPr>
            <a:r>
              <a:rPr lang="ar-EG" b="1" dirty="0"/>
              <a:t>أ-الحد المسموح به لغياب الطالب بدون عذر مقبول هو 25% من مجموع ساعات المقرر، ويتولى أستاذ المقرر وإخطار إدارة شئون الطلاب بخطاب في حالة تجاوز هذه النسبة لاتخاذ اللازم وانذار الطالب على صفحته بموقع تسجيلات الطلاب بالكلية. </a:t>
            </a:r>
            <a:endParaRPr lang="en-US" dirty="0"/>
          </a:p>
          <a:p>
            <a:pPr algn="r" rtl="1">
              <a:lnSpc>
                <a:spcPct val="150000"/>
              </a:lnSpc>
            </a:pPr>
            <a:r>
              <a:rPr lang="ar-EG" b="1" dirty="0"/>
              <a:t>ب-إذا زادت نسبة الغياب عن 25% في المقرر وكان غياب الطالب بدون عذر تقبله لجنة شئون الطلاب ويعتمده مجلس الكلية بناءا على طلب مجلس القسم يسجل للطالب تقدير "محروم" في المقرر وتدخل نتيجة الرسوب في حساب المعدل التراكمي للطالب.</a:t>
            </a:r>
            <a:endParaRPr lang="en-US" dirty="0"/>
          </a:p>
          <a:p>
            <a:pPr marL="0" indent="0" algn="r" rtl="1">
              <a:lnSpc>
                <a:spcPct val="150000"/>
              </a:lnSpc>
              <a:buNone/>
            </a:pPr>
            <a:endParaRPr lang="en-US" b="1" dirty="0"/>
          </a:p>
          <a:p>
            <a:pPr algn="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12</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1027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49"/>
            <a:ext cx="10515600" cy="5001065"/>
          </a:xfrm>
        </p:spPr>
        <p:txBody>
          <a:bodyPr>
            <a:normAutofit/>
          </a:bodyPr>
          <a:lstStyle/>
          <a:p>
            <a:pPr algn="r" rtl="1">
              <a:lnSpc>
                <a:spcPct val="150000"/>
              </a:lnSpc>
            </a:pPr>
            <a:r>
              <a:rPr lang="ar-EG" b="1" dirty="0"/>
              <a:t>يتولى أستاذ المقرر تسجيل حضور الطلاب في بدء كل محاضرة نظرية أو فترة عملية في سجل معد لذلك من قبل شئون الطلاب. مع مراعاة ما يلي:  (تابع)</a:t>
            </a:r>
            <a:endParaRPr lang="en-US" dirty="0"/>
          </a:p>
          <a:p>
            <a:pPr algn="r" rtl="1">
              <a:lnSpc>
                <a:spcPct val="150000"/>
              </a:lnSpc>
            </a:pPr>
            <a:r>
              <a:rPr lang="ar-EG" b="1" dirty="0"/>
              <a:t>ج-إذا زادت نسبة الغياب عن 25% وكان غياب الطالب بعذر تقبله لجنة شئون التعليم والطلاب ويعتمده مجلس الكلية ويسجل الطالب تقدير منسحب.</a:t>
            </a:r>
            <a:endParaRPr lang="en-US" dirty="0"/>
          </a:p>
          <a:p>
            <a:pPr algn="r" rtl="1">
              <a:lnSpc>
                <a:spcPct val="150000"/>
              </a:lnSpc>
            </a:pPr>
            <a:r>
              <a:rPr lang="ar-EG" b="1" dirty="0"/>
              <a:t>د-يستثني من ذلك الطالب الذي سجل مقرر تكرر فيه الرسوب أكثر من مرتين للمقررات النظرية فقط والمقررات التي تشمل على دراسة نظرية وعملية.</a:t>
            </a:r>
            <a:endParaRPr lang="en-US" b="1" dirty="0"/>
          </a:p>
          <a:p>
            <a:pPr algn="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24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تابع</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12</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77391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C6F791-5E7B-46B4-BD72-4956210FF5E3}"/>
              </a:ext>
            </a:extLst>
          </p:cNvPr>
          <p:cNvSpPr>
            <a:spLocks noGrp="1"/>
          </p:cNvSpPr>
          <p:nvPr>
            <p:ph type="title"/>
          </p:nvPr>
        </p:nvSpPr>
        <p:spPr>
          <a:xfrm>
            <a:off x="533400" y="2473325"/>
            <a:ext cx="10515600" cy="1325563"/>
          </a:xfrm>
        </p:spPr>
        <p:txBody>
          <a:bodyPr/>
          <a:lstStyle/>
          <a:p>
            <a:pPr algn="ctr"/>
            <a:r>
              <a:rPr lang="ar-EG" b="1" dirty="0">
                <a:latin typeface="Times New Roman" panose="02020603050405020304" pitchFamily="18" charset="0"/>
                <a:ea typeface="Times New Roman" panose="02020603050405020304" pitchFamily="18" charset="0"/>
                <a:cs typeface="PT Bold Heading"/>
              </a:rPr>
              <a:t>التقييم</a:t>
            </a:r>
            <a:endParaRPr lang="en-US" dirty="0"/>
          </a:p>
        </p:txBody>
      </p:sp>
    </p:spTree>
    <p:extLst>
      <p:ext uri="{BB962C8B-B14F-4D97-AF65-F5344CB8AC3E}">
        <p14:creationId xmlns:p14="http://schemas.microsoft.com/office/powerpoint/2010/main" val="2940464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50"/>
            <a:ext cx="10515600" cy="5001064"/>
          </a:xfrm>
        </p:spPr>
        <p:txBody>
          <a:bodyPr>
            <a:normAutofit/>
          </a:bodyPr>
          <a:lstStyle/>
          <a:p>
            <a:pPr algn="r" rtl="1"/>
            <a:r>
              <a:rPr lang="ar-EG" b="1" u="sng" dirty="0">
                <a:cs typeface="+mj-cs"/>
              </a:rPr>
              <a:t>أولا:</a:t>
            </a:r>
            <a:r>
              <a:rPr lang="ar-EG" b="1" dirty="0">
                <a:cs typeface="+mj-cs"/>
              </a:rPr>
              <a:t> يتم تقييم امتحان كل مقرر من 100 (مائة) درجة.</a:t>
            </a:r>
          </a:p>
          <a:p>
            <a:pPr marL="0" indent="0" algn="r" rtl="1">
              <a:buNone/>
            </a:pPr>
            <a:endParaRPr lang="en-US" dirty="0">
              <a:cs typeface="+mj-cs"/>
            </a:endParaRPr>
          </a:p>
          <a:p>
            <a:pPr algn="r" rtl="1"/>
            <a:r>
              <a:rPr lang="ar-EG" b="1" u="sng" dirty="0">
                <a:cs typeface="+mj-cs"/>
              </a:rPr>
              <a:t>ثانياً:</a:t>
            </a:r>
            <a:r>
              <a:rPr lang="ar-EG" b="1" dirty="0">
                <a:cs typeface="+mj-cs"/>
              </a:rPr>
              <a:t> يتم تقييم الطالب في المقررات النظرية والعملية بناءً على العناصر التالية:</a:t>
            </a:r>
            <a:endParaRPr lang="en-US" dirty="0">
              <a:cs typeface="+mj-cs"/>
            </a:endParaRPr>
          </a:p>
          <a:p>
            <a:pPr algn="r" rtl="1"/>
            <a:r>
              <a:rPr lang="ar-EG" b="1" dirty="0">
                <a:cs typeface="+mj-cs"/>
              </a:rPr>
              <a:t>أ-في حالة المقررات النظرية فقط: أعمال فصلية (درجاتها 40% من الدرجة الكلية للمقرر) وتشمل اختبارات دورية 20% وامتحانات نصف الفصل 20%، وترد أوراق إجابات اختبارات الأعمال الفصلية إلى الطلاب بعد تصحيحها. وامتحان نهائي درجته 60% من الدرجة الكلية للمقرر، ويعقد في الأسبوعين الأخيرين من الفصل الدراسي بموجب جدول تعده إدارة شئون الطلاب ويقره مجلس الكلية ويعلن على الطلاب.</a:t>
            </a:r>
            <a:r>
              <a:rPr lang="ar-EG" b="1" i="1" dirty="0">
                <a:cs typeface="+mj-cs"/>
              </a:rPr>
              <a:t> </a:t>
            </a:r>
            <a:endParaRPr lang="en-US" dirty="0">
              <a:cs typeface="+mj-cs"/>
            </a:endParaRPr>
          </a:p>
          <a:p>
            <a:pPr algn="r" rtl="1"/>
            <a:r>
              <a:rPr lang="ar-EG" b="1" dirty="0">
                <a:cs typeface="+mj-cs"/>
              </a:rPr>
              <a:t>ب-في حالة المقررات العملية فقط يخصص 80% من درجة المقرر للتقويم المستمر خلال الدروس العملية في الفصل الدراسي، 20% من درجة المقرر للامتحان النهائي مع اعتبار الطالب راسباً أذا تغيب عن الامتحان النهائي.</a:t>
            </a:r>
            <a:endParaRPr lang="en-US" b="1" dirty="0">
              <a:cs typeface="+mj-cs"/>
            </a:endParaRPr>
          </a:p>
          <a:p>
            <a:pPr algn="r">
              <a:lnSpc>
                <a:spcPct val="150000"/>
              </a:lnSpc>
            </a:pPr>
            <a:endParaRPr lang="en-US" dirty="0">
              <a:cs typeface="+mj-cs"/>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13</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41671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50"/>
            <a:ext cx="10515600" cy="5001064"/>
          </a:xfrm>
        </p:spPr>
        <p:txBody>
          <a:bodyPr>
            <a:normAutofit/>
          </a:bodyPr>
          <a:lstStyle/>
          <a:p>
            <a:pPr algn="r" rtl="1">
              <a:lnSpc>
                <a:spcPct val="150000"/>
              </a:lnSpc>
            </a:pPr>
            <a:r>
              <a:rPr lang="ar-EG" b="1" u="sng" dirty="0">
                <a:cs typeface="+mj-cs"/>
              </a:rPr>
              <a:t>ثانياً:</a:t>
            </a:r>
            <a:r>
              <a:rPr lang="ar-EG" b="1" dirty="0">
                <a:cs typeface="+mj-cs"/>
              </a:rPr>
              <a:t> يتم تقييم الطالب في المقررات النظرية والعملية بناءً على العناصر التالية: (تابع)</a:t>
            </a:r>
            <a:endParaRPr lang="en-US" dirty="0">
              <a:cs typeface="+mj-cs"/>
            </a:endParaRPr>
          </a:p>
          <a:p>
            <a:pPr algn="r" rtl="1">
              <a:lnSpc>
                <a:spcPct val="150000"/>
              </a:lnSpc>
            </a:pPr>
            <a:r>
              <a:rPr lang="ar-EG" b="1" dirty="0">
                <a:cs typeface="+mj-cs"/>
              </a:rPr>
              <a:t>ج-في حالة المقررات التي تشتمل على دراسة نظرية ودراسة عملية تقسم الدرجة الكلية بنسبة: 10% من درجة المقرر للأعمال الفصلية، 30% للدراسة العملية و60% للامتحان النهائي</a:t>
            </a:r>
            <a:r>
              <a:rPr lang="ar-EG" b="1" i="1" dirty="0">
                <a:cs typeface="+mj-cs"/>
              </a:rPr>
              <a:t>.</a:t>
            </a:r>
            <a:endParaRPr lang="en-US" dirty="0">
              <a:cs typeface="+mj-cs"/>
            </a:endParaRPr>
          </a:p>
          <a:p>
            <a:pPr algn="r" rtl="1">
              <a:lnSpc>
                <a:spcPct val="150000"/>
              </a:lnSpc>
            </a:pPr>
            <a:r>
              <a:rPr lang="ar-EG" b="1" dirty="0">
                <a:cs typeface="+mj-cs"/>
              </a:rPr>
              <a:t>د-تكون الامتحانات الفصلية والنهائية للمقرر من خلال لجنة مشكلة من القائمين بتدريسه، ويتولى منسق المقرر تنظيم الامتحانات الفصلية وإعداد أوراق أسئلة الامتحانات ويعتبر الطالب الغائب في الامتحان النهائي غائباً في المقرر.</a:t>
            </a:r>
            <a:endParaRPr lang="en-US" dirty="0">
              <a:cs typeface="+mj-cs"/>
            </a:endParaRPr>
          </a:p>
          <a:p>
            <a:pPr marL="0" indent="0" algn="r" rtl="1">
              <a:lnSpc>
                <a:spcPct val="150000"/>
              </a:lnSpc>
              <a:buNone/>
            </a:pPr>
            <a:endParaRPr lang="en-US" b="1" dirty="0">
              <a:cs typeface="+mj-cs"/>
            </a:endParaRPr>
          </a:p>
          <a:p>
            <a:pPr algn="r">
              <a:lnSpc>
                <a:spcPct val="150000"/>
              </a:lnSpc>
            </a:pPr>
            <a:endParaRPr lang="en-US" dirty="0">
              <a:cs typeface="+mj-cs"/>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7"/>
            <a:ext cx="3798277" cy="1129714"/>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13</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85092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49"/>
            <a:ext cx="10515600" cy="5001063"/>
          </a:xfrm>
        </p:spPr>
        <p:txBody>
          <a:bodyPr>
            <a:normAutofit fontScale="92500" lnSpcReduction="10000"/>
          </a:bodyPr>
          <a:lstStyle/>
          <a:p>
            <a:pPr algn="r" rtl="1">
              <a:lnSpc>
                <a:spcPct val="150000"/>
              </a:lnSpc>
            </a:pPr>
            <a:r>
              <a:rPr lang="ar-EG" b="1" u="sng" dirty="0">
                <a:cs typeface="+mj-cs"/>
              </a:rPr>
              <a:t>ثانياً:</a:t>
            </a:r>
            <a:r>
              <a:rPr lang="ar-EG" b="1" dirty="0">
                <a:cs typeface="+mj-cs"/>
              </a:rPr>
              <a:t> يتم تقييم الطالب في المقررات النظرية والعملية بناءً على العناصر التالية: (تابع)</a:t>
            </a:r>
            <a:endParaRPr lang="en-US" dirty="0">
              <a:cs typeface="+mj-cs"/>
            </a:endParaRPr>
          </a:p>
          <a:p>
            <a:pPr algn="r" rtl="1">
              <a:lnSpc>
                <a:spcPct val="150000"/>
              </a:lnSpc>
            </a:pPr>
            <a:r>
              <a:rPr lang="ar-EG" b="1" dirty="0">
                <a:cs typeface="+mj-cs"/>
              </a:rPr>
              <a:t>هـ-تمنح مرتبة الشرف للطالب الذي يحصل على معدل تراكمي 00</a:t>
            </a:r>
            <a:r>
              <a:rPr lang="en-US" b="1" dirty="0">
                <a:cs typeface="+mj-cs"/>
              </a:rPr>
              <a:t>,</a:t>
            </a:r>
            <a:r>
              <a:rPr lang="ar-EG" b="1" dirty="0">
                <a:cs typeface="+mj-cs"/>
              </a:rPr>
              <a:t>3 أو أكثر عند التخرج بشرط ألا يكون قد رسب في أي مقرر دراسي خلال تسجيله في الكلية (أو في الكلية المحول منها).   </a:t>
            </a:r>
            <a:endParaRPr lang="en-US" dirty="0">
              <a:cs typeface="+mj-cs"/>
            </a:endParaRPr>
          </a:p>
          <a:p>
            <a:pPr algn="r" rtl="1">
              <a:lnSpc>
                <a:spcPct val="150000"/>
              </a:lnSpc>
            </a:pPr>
            <a:r>
              <a:rPr lang="ar-EG" b="1" dirty="0">
                <a:cs typeface="+mj-cs"/>
              </a:rPr>
              <a:t>يجوز أن تؤجل نتيجة مقرر من المقررات لعدم اكتمال متطلباتها لأسباب قهرية (عدم دخول الطالب الامتحان النهائي لمقرر لعذر مقبول) بعد عرضها على مجلس الكلية ولمدة لا تتجاوز فصل دراسي واحد، ويعطى الطالب في هذه الحالة تقدير غير مكتمل (غ م). وإن لم يستكمل الطالب متطلبات المقرر في الفترة التي يعقد بها الامتحان النهائي للمقررات غير المكتملة، وهي الأسبوع الأول من الفصل الدراسي التالي مباشرة، يعتبر الطالب راسبا ويرصد له التقدير راسب.</a:t>
            </a:r>
            <a:endParaRPr lang="en-US" b="1" dirty="0">
              <a:cs typeface="+mj-cs"/>
            </a:endParaRPr>
          </a:p>
          <a:p>
            <a:pPr algn="r">
              <a:lnSpc>
                <a:spcPct val="150000"/>
              </a:lnSpc>
            </a:pPr>
            <a:endParaRPr lang="en-US" dirty="0">
              <a:cs typeface="+mj-cs"/>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7"/>
            <a:ext cx="3798277" cy="1129714"/>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13</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84354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AE1101A-21DD-4684-A22E-635C29AF9A22}"/>
              </a:ext>
            </a:extLst>
          </p:cNvPr>
          <p:cNvSpPr>
            <a:spLocks noGrp="1"/>
          </p:cNvSpPr>
          <p:nvPr>
            <p:ph type="title"/>
          </p:nvPr>
        </p:nvSpPr>
        <p:spPr>
          <a:xfrm>
            <a:off x="584200" y="2397125"/>
            <a:ext cx="10515600" cy="1325563"/>
          </a:xfrm>
        </p:spPr>
        <p:txBody>
          <a:bodyPr/>
          <a:lstStyle/>
          <a:p>
            <a:pPr algn="ctr"/>
            <a:r>
              <a:rPr lang="ar-EG" b="1" dirty="0">
                <a:latin typeface="Times New Roman" panose="02020603050405020304" pitchFamily="18" charset="0"/>
                <a:ea typeface="Times New Roman" panose="02020603050405020304" pitchFamily="18" charset="0"/>
                <a:cs typeface="PT Bold Heading"/>
              </a:rPr>
              <a:t>الدلالات الرقمية والرمزية للدرجات والتقديرات</a:t>
            </a:r>
            <a:br>
              <a:rPr lang="en-US" dirty="0">
                <a:latin typeface="Times New Roman" panose="02020603050405020304" pitchFamily="18" charset="0"/>
                <a:ea typeface="Times New Roman" panose="02020603050405020304" pitchFamily="18" charset="0"/>
              </a:rPr>
            </a:br>
            <a:endParaRPr lang="en-US" dirty="0"/>
          </a:p>
        </p:txBody>
      </p:sp>
    </p:spTree>
    <p:extLst>
      <p:ext uri="{BB962C8B-B14F-4D97-AF65-F5344CB8AC3E}">
        <p14:creationId xmlns:p14="http://schemas.microsoft.com/office/powerpoint/2010/main" val="2256865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50"/>
            <a:ext cx="10515600" cy="5001064"/>
          </a:xfrm>
        </p:spPr>
        <p:txBody>
          <a:bodyPr>
            <a:normAutofit/>
          </a:bodyPr>
          <a:lstStyle/>
          <a:p>
            <a:pPr marL="0" indent="0" algn="r" rtl="1">
              <a:lnSpc>
                <a:spcPct val="150000"/>
              </a:lnSpc>
              <a:buNone/>
            </a:pPr>
            <a:r>
              <a:rPr lang="ar-EG" b="1" dirty="0"/>
              <a:t>(1) تقدر الدرجات والنقاط التي يحصل عليها الطالب في كل مقرر دراسي على الوجه التالي: </a:t>
            </a:r>
            <a:endParaRPr lang="en-US" dirty="0"/>
          </a:p>
          <a:p>
            <a:pPr marL="0" indent="0" algn="r" rtl="1">
              <a:lnSpc>
                <a:spcPct val="150000"/>
              </a:lnSpc>
              <a:buNone/>
            </a:pPr>
            <a:endParaRPr lang="en-US" b="1" dirty="0"/>
          </a:p>
          <a:p>
            <a:pPr algn="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14</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 name="Picture 1">
            <a:extLst>
              <a:ext uri="{FF2B5EF4-FFF2-40B4-BE49-F238E27FC236}">
                <a16:creationId xmlns:a16="http://schemas.microsoft.com/office/drawing/2014/main" id="{F096467F-6AFD-4783-9AAC-FAE0FFE0AE6D}"/>
              </a:ext>
            </a:extLst>
          </p:cNvPr>
          <p:cNvPicPr>
            <a:picLocks noChangeAspect="1"/>
          </p:cNvPicPr>
          <p:nvPr/>
        </p:nvPicPr>
        <p:blipFill>
          <a:blip r:embed="rId2"/>
          <a:stretch>
            <a:fillRect/>
          </a:stretch>
        </p:blipFill>
        <p:spPr>
          <a:xfrm>
            <a:off x="2565401" y="2844800"/>
            <a:ext cx="6832600" cy="3745914"/>
          </a:xfrm>
          <a:prstGeom prst="rect">
            <a:avLst/>
          </a:prstGeom>
        </p:spPr>
      </p:pic>
    </p:spTree>
    <p:extLst>
      <p:ext uri="{BB962C8B-B14F-4D97-AF65-F5344CB8AC3E}">
        <p14:creationId xmlns:p14="http://schemas.microsoft.com/office/powerpoint/2010/main" val="8599388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50"/>
            <a:ext cx="10515600" cy="5001064"/>
          </a:xfrm>
        </p:spPr>
        <p:txBody>
          <a:bodyPr>
            <a:normAutofit/>
          </a:bodyPr>
          <a:lstStyle/>
          <a:p>
            <a:pPr marL="0" indent="0" algn="r" rtl="1">
              <a:lnSpc>
                <a:spcPct val="150000"/>
              </a:lnSpc>
              <a:buNone/>
            </a:pPr>
            <a:r>
              <a:rPr lang="ar-EG" dirty="0">
                <a:cs typeface="+mj-cs"/>
              </a:rPr>
              <a:t>(2) إذا تكرر رسوب الطالب في مقرر ما، يكتفي باحتساب الرسوب مرة واحدة فقط في معدله التراكمي ولكن تسجل عدد المرات التي أدى فيها امتحان هذا المقرر في سجله الأكاديمي وتحسب درجة النجاح التي حصل عليها عند اجتياز الامتحان.</a:t>
            </a:r>
          </a:p>
          <a:p>
            <a:pPr marL="0" indent="0" algn="r" rtl="1">
              <a:lnSpc>
                <a:spcPct val="150000"/>
              </a:lnSpc>
              <a:buNone/>
            </a:pPr>
            <a:r>
              <a:rPr lang="ar-EG" dirty="0">
                <a:cs typeface="+mj-cs"/>
              </a:rPr>
              <a:t>(3) المعدل الفصلي: هو متوسط ما يحصل عليه الطالب من نقاط في الفصل الدراسي الواحد ويقرب إلى رقمين عشريين فقط ويحسب كما يلي:</a:t>
            </a:r>
          </a:p>
          <a:p>
            <a:pPr marL="0" indent="0" algn="r" rtl="1">
              <a:lnSpc>
                <a:spcPct val="150000"/>
              </a:lnSpc>
              <a:buNone/>
            </a:pPr>
            <a:endParaRPr lang="ar-EG" dirty="0">
              <a:cs typeface="+mj-cs"/>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3600" b="1" i="0" u="none" strike="noStrike" kern="1200" cap="none" spc="-5"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2800" b="1" i="0" u="none" strike="noStrike" kern="1200" cap="none" spc="-5"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تابع</a:t>
            </a:r>
            <a:r>
              <a:rPr kumimoji="0" lang="en-US" sz="3600" b="1" i="0" u="none" strike="noStrike" kern="1200" cap="none" spc="0"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14</a:t>
            </a:r>
            <a:r>
              <a:rPr kumimoji="0" lang="en-US" sz="3600" b="1" i="0" u="none" strike="noStrike" kern="1200" cap="none" spc="0"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BB58377B-15E6-4DC0-986E-5874815BA0E5}"/>
              </a:ext>
            </a:extLst>
          </p:cNvPr>
          <p:cNvPicPr>
            <a:picLocks noChangeAspect="1"/>
          </p:cNvPicPr>
          <p:nvPr/>
        </p:nvPicPr>
        <p:blipFill>
          <a:blip r:embed="rId2"/>
          <a:stretch>
            <a:fillRect/>
          </a:stretch>
        </p:blipFill>
        <p:spPr>
          <a:xfrm>
            <a:off x="1981200" y="5268350"/>
            <a:ext cx="8762999" cy="1322364"/>
          </a:xfrm>
          <a:prstGeom prst="rect">
            <a:avLst/>
          </a:prstGeom>
        </p:spPr>
      </p:pic>
    </p:spTree>
    <p:extLst>
      <p:ext uri="{BB962C8B-B14F-4D97-AF65-F5344CB8AC3E}">
        <p14:creationId xmlns:p14="http://schemas.microsoft.com/office/powerpoint/2010/main" val="2127251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50"/>
            <a:ext cx="10515600" cy="5001064"/>
          </a:xfrm>
        </p:spPr>
        <p:txBody>
          <a:bodyPr>
            <a:normAutofit/>
          </a:bodyPr>
          <a:lstStyle/>
          <a:p>
            <a:pPr marL="514350" indent="-514350" algn="r" rtl="1">
              <a:lnSpc>
                <a:spcPct val="150000"/>
              </a:lnSpc>
              <a:buAutoNum type="arabicParenBoth" startAt="4"/>
            </a:pPr>
            <a:r>
              <a:rPr lang="ar-EG" b="1" u="sng" dirty="0"/>
              <a:t>المعدل التراكمي العام</a:t>
            </a:r>
            <a:r>
              <a:rPr lang="ar-EG" b="1" dirty="0"/>
              <a:t>: هو متوسط ما يحصل عليه الطالب من نقاط خلال الفصول الدراسية ويقرب إلى رقمين عشريين فقط ويحسب كما يلي:</a:t>
            </a:r>
          </a:p>
          <a:p>
            <a:pPr marL="514350" indent="-514350" algn="r" rtl="1">
              <a:lnSpc>
                <a:spcPct val="150000"/>
              </a:lnSpc>
              <a:buAutoNum type="arabicParenBoth" startAt="4"/>
            </a:pPr>
            <a:endParaRPr lang="ar-EG" b="1" dirty="0"/>
          </a:p>
          <a:p>
            <a:pPr marL="0" indent="0" algn="r" rtl="1">
              <a:lnSpc>
                <a:spcPct val="150000"/>
              </a:lnSpc>
              <a:buNone/>
            </a:pPr>
            <a:endParaRPr lang="ar-EG" b="1" dirty="0"/>
          </a:p>
          <a:p>
            <a:pPr marL="0" indent="0" algn="r" rtl="1">
              <a:lnSpc>
                <a:spcPct val="150000"/>
              </a:lnSpc>
              <a:buNone/>
            </a:pPr>
            <a:endParaRPr lang="en-US" dirty="0"/>
          </a:p>
          <a:p>
            <a:pPr marL="0" indent="0" algn="r" rtl="1">
              <a:lnSpc>
                <a:spcPct val="150000"/>
              </a:lnSpc>
              <a:buNone/>
            </a:pPr>
            <a:r>
              <a:rPr lang="ar-EG" b="1" dirty="0"/>
              <a:t>(5) الحد الأدنى للمعدل التراكمي للتخرج هو 1.00.</a:t>
            </a:r>
            <a:endParaRPr lang="en-US" dirty="0"/>
          </a:p>
          <a:p>
            <a:pPr marL="0" indent="0" algn="r" rtl="1">
              <a:lnSpc>
                <a:spcPct val="150000"/>
              </a:lnSpc>
              <a:buNone/>
            </a:pPr>
            <a:endParaRPr lang="ar-EG" dirty="0">
              <a:cs typeface="+mj-cs"/>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3600" b="1" i="0" u="none" strike="noStrike" kern="1200" cap="none" spc="-5"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2800" b="1" i="0" u="none" strike="noStrike" kern="1200" cap="none" spc="-5"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تابع</a:t>
            </a:r>
            <a:r>
              <a:rPr kumimoji="0" lang="en-US" sz="3600" b="1" i="0" u="none" strike="noStrike" kern="1200" cap="none" spc="0"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14</a:t>
            </a:r>
            <a:r>
              <a:rPr kumimoji="0" lang="en-US" sz="3600" b="1" i="0" u="none" strike="noStrike" kern="1200" cap="none" spc="0"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 name="Picture 1">
            <a:extLst>
              <a:ext uri="{FF2B5EF4-FFF2-40B4-BE49-F238E27FC236}">
                <a16:creationId xmlns:a16="http://schemas.microsoft.com/office/drawing/2014/main" id="{9AD09EA5-6F5B-4D59-9730-B4919AD840C4}"/>
              </a:ext>
            </a:extLst>
          </p:cNvPr>
          <p:cNvPicPr>
            <a:picLocks noChangeAspect="1"/>
          </p:cNvPicPr>
          <p:nvPr/>
        </p:nvPicPr>
        <p:blipFill>
          <a:blip r:embed="rId2"/>
          <a:stretch>
            <a:fillRect/>
          </a:stretch>
        </p:blipFill>
        <p:spPr>
          <a:xfrm>
            <a:off x="1549401" y="3429000"/>
            <a:ext cx="8331200" cy="1839350"/>
          </a:xfrm>
          <a:prstGeom prst="rect">
            <a:avLst/>
          </a:prstGeom>
        </p:spPr>
      </p:pic>
    </p:spTree>
    <p:extLst>
      <p:ext uri="{BB962C8B-B14F-4D97-AF65-F5344CB8AC3E}">
        <p14:creationId xmlns:p14="http://schemas.microsoft.com/office/powerpoint/2010/main" val="1468555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57AA43-B0C0-4AE6-9146-408E7DB7D045}"/>
              </a:ext>
            </a:extLst>
          </p:cNvPr>
          <p:cNvSpPr>
            <a:spLocks noGrp="1"/>
          </p:cNvSpPr>
          <p:nvPr>
            <p:ph type="title"/>
          </p:nvPr>
        </p:nvSpPr>
        <p:spPr>
          <a:xfrm>
            <a:off x="838200" y="2766218"/>
            <a:ext cx="10515600" cy="1325563"/>
          </a:xfrm>
        </p:spPr>
        <p:txBody>
          <a:bodyPr/>
          <a:lstStyle/>
          <a:p>
            <a:pPr algn="ctr"/>
            <a:r>
              <a:rPr lang="ar-EG" b="1" dirty="0">
                <a:latin typeface="Times New Roman" panose="02020603050405020304" pitchFamily="18" charset="0"/>
                <a:ea typeface="Times New Roman" panose="02020603050405020304" pitchFamily="18" charset="0"/>
                <a:cs typeface="PT Bold Heading"/>
              </a:rPr>
              <a:t>الدرجات العلمية (برامج الكلية)</a:t>
            </a:r>
            <a:endParaRPr lang="en-US" dirty="0"/>
          </a:p>
        </p:txBody>
      </p:sp>
    </p:spTree>
    <p:extLst>
      <p:ext uri="{BB962C8B-B14F-4D97-AF65-F5344CB8AC3E}">
        <p14:creationId xmlns:p14="http://schemas.microsoft.com/office/powerpoint/2010/main" val="13554012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50"/>
            <a:ext cx="10515600" cy="5001064"/>
          </a:xfrm>
        </p:spPr>
        <p:txBody>
          <a:bodyPr>
            <a:normAutofit/>
          </a:bodyPr>
          <a:lstStyle/>
          <a:p>
            <a:pPr marL="0" indent="0" algn="r" rtl="1">
              <a:lnSpc>
                <a:spcPct val="150000"/>
              </a:lnSpc>
              <a:buNone/>
            </a:pPr>
            <a:r>
              <a:rPr lang="ar-EG" dirty="0">
                <a:cs typeface="+mj-cs"/>
              </a:rPr>
              <a:t> (6) تمنح التقديرات التي يحصل عليها الطالب عند تخرجه كما يلي:</a:t>
            </a:r>
          </a:p>
          <a:p>
            <a:pPr marL="0" indent="0" algn="r" rtl="1">
              <a:lnSpc>
                <a:spcPct val="150000"/>
              </a:lnSpc>
              <a:buNone/>
            </a:pPr>
            <a:endParaRPr lang="ar-EG" dirty="0">
              <a:cs typeface="+mj-cs"/>
            </a:endParaRPr>
          </a:p>
          <a:p>
            <a:pPr marL="0" indent="0" algn="r" rtl="1">
              <a:lnSpc>
                <a:spcPct val="150000"/>
              </a:lnSpc>
              <a:buNone/>
            </a:pPr>
            <a:endParaRPr lang="ar-EG" dirty="0">
              <a:cs typeface="+mj-cs"/>
            </a:endParaRPr>
          </a:p>
          <a:p>
            <a:pPr marL="0" indent="0" algn="r" rtl="1">
              <a:lnSpc>
                <a:spcPct val="150000"/>
              </a:lnSpc>
              <a:buNone/>
            </a:pPr>
            <a:endParaRPr lang="ar-EG" dirty="0">
              <a:cs typeface="+mj-cs"/>
            </a:endParaRPr>
          </a:p>
          <a:p>
            <a:pPr marL="0" indent="0" algn="r" rtl="1">
              <a:lnSpc>
                <a:spcPct val="150000"/>
              </a:lnSpc>
              <a:buNone/>
            </a:pPr>
            <a:endParaRPr lang="ar-EG" dirty="0">
              <a:cs typeface="+mj-cs"/>
            </a:endParaRPr>
          </a:p>
          <a:p>
            <a:pPr marL="0" indent="0" algn="r" rtl="1">
              <a:lnSpc>
                <a:spcPct val="150000"/>
              </a:lnSpc>
              <a:buNone/>
            </a:pPr>
            <a:r>
              <a:rPr lang="ar-EG" b="1" dirty="0"/>
              <a:t>ويبين في شهادة الطالب النقاط المكتسبة والنسبة المئوية إلى جانب التقدير العام للتخرج.</a:t>
            </a:r>
            <a:endParaRPr lang="en-US" dirty="0"/>
          </a:p>
          <a:p>
            <a:pPr marL="0" indent="0" algn="r" rtl="1">
              <a:lnSpc>
                <a:spcPct val="150000"/>
              </a:lnSpc>
              <a:buNone/>
            </a:pPr>
            <a:endParaRPr lang="ar-EG" dirty="0">
              <a:cs typeface="+mj-cs"/>
            </a:endParaRP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3600" b="1" i="0" u="none" strike="noStrike" kern="1200" cap="none" spc="-5"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2800" b="1" i="0" u="none" strike="noStrike" kern="1200" cap="none" spc="-5"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تابع</a:t>
            </a:r>
            <a:r>
              <a:rPr kumimoji="0" lang="en-US" sz="3600" b="1" i="0" u="none" strike="noStrike" kern="1200" cap="none" spc="0"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14</a:t>
            </a:r>
            <a:r>
              <a:rPr kumimoji="0" lang="en-US" sz="3600" b="1" i="0" u="none" strike="noStrike" kern="1200" cap="none" spc="0"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61843BDC-E933-474D-B914-6C62B54CEA7A}"/>
              </a:ext>
            </a:extLst>
          </p:cNvPr>
          <p:cNvPicPr>
            <a:picLocks noChangeAspect="1"/>
          </p:cNvPicPr>
          <p:nvPr/>
        </p:nvPicPr>
        <p:blipFill>
          <a:blip r:embed="rId2"/>
          <a:stretch>
            <a:fillRect/>
          </a:stretch>
        </p:blipFill>
        <p:spPr>
          <a:xfrm>
            <a:off x="2489201" y="2789438"/>
            <a:ext cx="8102600" cy="2478912"/>
          </a:xfrm>
          <a:prstGeom prst="rect">
            <a:avLst/>
          </a:prstGeom>
        </p:spPr>
      </p:pic>
    </p:spTree>
    <p:extLst>
      <p:ext uri="{BB962C8B-B14F-4D97-AF65-F5344CB8AC3E}">
        <p14:creationId xmlns:p14="http://schemas.microsoft.com/office/powerpoint/2010/main" val="31694223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0CAEA1-631D-4868-83AF-54BE50CDD955}"/>
              </a:ext>
            </a:extLst>
          </p:cNvPr>
          <p:cNvSpPr>
            <a:spLocks noGrp="1"/>
          </p:cNvSpPr>
          <p:nvPr>
            <p:ph type="title"/>
          </p:nvPr>
        </p:nvSpPr>
        <p:spPr>
          <a:xfrm>
            <a:off x="838200" y="2766218"/>
            <a:ext cx="10515600" cy="1325563"/>
          </a:xfrm>
        </p:spPr>
        <p:txBody>
          <a:bodyPr/>
          <a:lstStyle/>
          <a:p>
            <a:pPr algn="ctr"/>
            <a:r>
              <a:rPr lang="ar-EG" b="1" dirty="0">
                <a:latin typeface="Times New Roman" panose="02020603050405020304" pitchFamily="18" charset="0"/>
                <a:ea typeface="Times New Roman" panose="02020603050405020304" pitchFamily="18" charset="0"/>
                <a:cs typeface="PT Bold Heading"/>
              </a:rPr>
              <a:t>الإنذار الأكاديمي والنقل وإيقاف القيد وإلغاء القيد</a:t>
            </a:r>
            <a:r>
              <a:rPr lang="ar-EG" b="1" dirty="0">
                <a:latin typeface="Times New Roman" panose="02020603050405020304" pitchFamily="18" charset="0"/>
                <a:ea typeface="Times New Roman" panose="02020603050405020304" pitchFamily="18" charset="0"/>
                <a:cs typeface="Traditional Arabic" panose="02020603050405020304" pitchFamily="18" charset="-78"/>
              </a:rPr>
              <a:t>:</a:t>
            </a:r>
            <a:br>
              <a:rPr lang="en-US" dirty="0">
                <a:latin typeface="Times New Roman" panose="02020603050405020304" pitchFamily="18" charset="0"/>
                <a:ea typeface="Times New Roman" panose="02020603050405020304" pitchFamily="18" charset="0"/>
              </a:rPr>
            </a:br>
            <a:endParaRPr lang="en-US" dirty="0"/>
          </a:p>
        </p:txBody>
      </p:sp>
    </p:spTree>
    <p:extLst>
      <p:ext uri="{BB962C8B-B14F-4D97-AF65-F5344CB8AC3E}">
        <p14:creationId xmlns:p14="http://schemas.microsoft.com/office/powerpoint/2010/main" val="24332679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9B3AA-BF08-4E86-9FC5-61E873C7F144}"/>
              </a:ext>
            </a:extLst>
          </p:cNvPr>
          <p:cNvSpPr>
            <a:spLocks noGrp="1"/>
          </p:cNvSpPr>
          <p:nvPr>
            <p:ph type="title"/>
          </p:nvPr>
        </p:nvSpPr>
        <p:spPr>
          <a:xfrm>
            <a:off x="838200" y="1964323"/>
            <a:ext cx="10515600" cy="4212640"/>
          </a:xfrm>
        </p:spPr>
        <p:txBody>
          <a:bodyPr>
            <a:normAutofit fontScale="90000"/>
          </a:bodyPr>
          <a:lstStyle/>
          <a:p>
            <a:pPr algn="r" rtl="1">
              <a:lnSpc>
                <a:spcPct val="150000"/>
              </a:lnSpc>
            </a:pPr>
            <a:r>
              <a:rPr lang="ar-EG" sz="3600" dirty="0"/>
              <a:t>(1) إذا حصل الطالب في أي فصل دراسي على تقدير تراكمي أقل من 1.00 (واحد) ينذر الإنذار الأول </a:t>
            </a:r>
            <a:br>
              <a:rPr lang="en-US" sz="3600" dirty="0"/>
            </a:br>
            <a:r>
              <a:rPr lang="ar-EG" sz="3600" dirty="0"/>
              <a:t>(2) إذا تكرر المعدل المتدني للطالب في لفصل الدراسي التالي ينذر الإنذار الثاني ويعتبر الطالب مراقباً أكاديمياً ولا يسمح له بالتسجيل إلا في الحد الأدنى وهو 12 ساعة معتمدة.</a:t>
            </a:r>
            <a:br>
              <a:rPr lang="en-US" sz="3600" dirty="0"/>
            </a:br>
            <a:endParaRPr lang="en-US" sz="3600" dirty="0"/>
          </a:p>
        </p:txBody>
      </p:sp>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a:bodyPr>
          <a:lstStyle/>
          <a:p>
            <a:pPr marL="0" indent="0" algn="r" rtl="1">
              <a:lnSpc>
                <a:spcPct val="150000"/>
              </a:lnSpc>
              <a:buNone/>
            </a:pPr>
            <a:endParaRPr lang="en-US" b="1" dirty="0"/>
          </a:p>
          <a:p>
            <a:pPr algn="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28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تابع</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15</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54175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9B3AA-BF08-4E86-9FC5-61E873C7F144}"/>
              </a:ext>
            </a:extLst>
          </p:cNvPr>
          <p:cNvSpPr>
            <a:spLocks noGrp="1"/>
          </p:cNvSpPr>
          <p:nvPr>
            <p:ph type="title"/>
          </p:nvPr>
        </p:nvSpPr>
        <p:spPr>
          <a:xfrm>
            <a:off x="838200" y="1964322"/>
            <a:ext cx="10515600" cy="4626391"/>
          </a:xfrm>
        </p:spPr>
        <p:txBody>
          <a:bodyPr>
            <a:normAutofit fontScale="90000"/>
          </a:bodyPr>
          <a:lstStyle/>
          <a:p>
            <a:pPr algn="r" rtl="1">
              <a:lnSpc>
                <a:spcPct val="150000"/>
              </a:lnSpc>
            </a:pPr>
            <a:r>
              <a:rPr lang="ar-EG" sz="3600" dirty="0"/>
              <a:t>(3) يعتبر الطالب في المستوى الثاني إذا اجتاز ما لا يقل عن 32 ساعة معتمدة ويقيد في المستوى الثالث إذا اجتاز ما لا يقل عن 66 ساعة معتمدة ويقيد في المستوى الرابع إذا اجتاز ما لا يقل عن 96 ساعة معتمدة</a:t>
            </a:r>
            <a:br>
              <a:rPr lang="ar-EG" sz="3600" dirty="0"/>
            </a:br>
            <a:r>
              <a:rPr lang="ar-EG" sz="3600" dirty="0"/>
              <a:t>(4) إيقاف القيد: يجوز للطالب أن يتقدم بطلب لوقف قيده لفصل دراسي واحد وبحد أقصى أربعة فصول دراسية منفصلة أو متصلة وذلك لأسباب قهرية يوافق عليها مجلس الكلية.</a:t>
            </a:r>
            <a:br>
              <a:rPr lang="en-US" sz="3600" dirty="0"/>
            </a:br>
            <a:endParaRPr lang="en-US" sz="3600"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28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تابع</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15</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2633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9B3AA-BF08-4E86-9FC5-61E873C7F144}"/>
              </a:ext>
            </a:extLst>
          </p:cNvPr>
          <p:cNvSpPr>
            <a:spLocks noGrp="1"/>
          </p:cNvSpPr>
          <p:nvPr>
            <p:ph type="title"/>
          </p:nvPr>
        </p:nvSpPr>
        <p:spPr>
          <a:xfrm>
            <a:off x="838200" y="1964322"/>
            <a:ext cx="10515600" cy="4626391"/>
          </a:xfrm>
        </p:spPr>
        <p:txBody>
          <a:bodyPr>
            <a:normAutofit/>
          </a:bodyPr>
          <a:lstStyle/>
          <a:p>
            <a:pPr algn="r" rtl="1">
              <a:lnSpc>
                <a:spcPct val="150000"/>
              </a:lnSpc>
            </a:pPr>
            <a:br>
              <a:rPr lang="en-US" sz="3600" dirty="0"/>
            </a:br>
            <a:endParaRPr lang="en-US" sz="3600"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7"/>
            <a:ext cx="3798277" cy="1002714"/>
          </a:xfrm>
          <a:prstGeom prst="round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28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تابع</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15</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536602CE-AD2E-4F63-83A2-AD26C237EDD7}"/>
              </a:ext>
            </a:extLst>
          </p:cNvPr>
          <p:cNvSpPr/>
          <p:nvPr/>
        </p:nvSpPr>
        <p:spPr>
          <a:xfrm>
            <a:off x="571500" y="1522917"/>
            <a:ext cx="11049000" cy="5509200"/>
          </a:xfrm>
          <a:prstGeom prst="rect">
            <a:avLst/>
          </a:prstGeom>
        </p:spPr>
        <p:txBody>
          <a:bodyPr wrap="square">
            <a:spAutoFit/>
          </a:bodyPr>
          <a:lstStyle/>
          <a:p>
            <a:pPr algn="r" rtl="1"/>
            <a:r>
              <a:rPr lang="ar-EG" sz="3200" dirty="0"/>
              <a:t>(5) يتعرض الطالب للفصل من الكلية طبقاً لفرص الرسوب المنصوص عليها باللائحة التنفيذية لقانون تنظيم الجامعات وهي:</a:t>
            </a:r>
          </a:p>
          <a:p>
            <a:pPr marL="584200" algn="r" rtl="1"/>
            <a:r>
              <a:rPr lang="ar-EG" sz="3200" dirty="0"/>
              <a:t>- طلاب المستوى الأول: لهم فرصتين فقط للبقاء نظاميين.</a:t>
            </a:r>
          </a:p>
          <a:p>
            <a:pPr marL="584200" algn="r" rtl="1"/>
            <a:r>
              <a:rPr lang="ar-EG" sz="3200" dirty="0"/>
              <a:t>- طلاب المستوى الثاني: لهم فرصتين فقط للبقاء نظاميين وفرصة واحدة من الخارج.</a:t>
            </a:r>
          </a:p>
          <a:p>
            <a:pPr marL="584200" algn="r" rtl="1"/>
            <a:r>
              <a:rPr lang="ar-EG" sz="3200" dirty="0"/>
              <a:t>- طلاب المستوى الثالث: لهم فرصتين فقط للبقاء نظاميين وثلاث فرص من الخارج.</a:t>
            </a:r>
          </a:p>
          <a:p>
            <a:pPr marL="1041400" indent="-457200" algn="r" rtl="1">
              <a:buFontTx/>
              <a:buChar char="-"/>
            </a:pPr>
            <a:r>
              <a:rPr lang="ar-EG" sz="3200" dirty="0"/>
              <a:t>طلاب المستوى الرابع: لهم فرصتين فقط للبقاء نظاميين وثلاث فرص من الخارج. </a:t>
            </a:r>
          </a:p>
          <a:p>
            <a:pPr marL="50800" algn="r" rtl="1"/>
            <a:r>
              <a:rPr lang="ar-EG" sz="3200" dirty="0"/>
              <a:t>وإذا اجتازوا نصف عدد الساعات المقررة للمستوى يسمح لهم بالامتحان في باقي المقررات من الخارج حتى يتم نجاحهم. </a:t>
            </a:r>
          </a:p>
        </p:txBody>
      </p:sp>
    </p:spTree>
    <p:extLst>
      <p:ext uri="{BB962C8B-B14F-4D97-AF65-F5344CB8AC3E}">
        <p14:creationId xmlns:p14="http://schemas.microsoft.com/office/powerpoint/2010/main" val="11286452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9B3AA-BF08-4E86-9FC5-61E873C7F144}"/>
              </a:ext>
            </a:extLst>
          </p:cNvPr>
          <p:cNvSpPr>
            <a:spLocks noGrp="1"/>
          </p:cNvSpPr>
          <p:nvPr>
            <p:ph type="title"/>
          </p:nvPr>
        </p:nvSpPr>
        <p:spPr>
          <a:xfrm>
            <a:off x="838200" y="1964322"/>
            <a:ext cx="10515600" cy="4626391"/>
          </a:xfrm>
        </p:spPr>
        <p:txBody>
          <a:bodyPr>
            <a:normAutofit/>
          </a:bodyPr>
          <a:lstStyle/>
          <a:p>
            <a:pPr algn="r" rtl="1">
              <a:lnSpc>
                <a:spcPct val="150000"/>
              </a:lnSpc>
            </a:pPr>
            <a:br>
              <a:rPr lang="en-US" sz="3600" dirty="0"/>
            </a:br>
            <a:endParaRPr lang="en-US" sz="3600"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7"/>
            <a:ext cx="3798277" cy="1002714"/>
          </a:xfrm>
          <a:prstGeom prst="round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28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تابع</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15</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Rectangle 2">
            <a:extLst>
              <a:ext uri="{FF2B5EF4-FFF2-40B4-BE49-F238E27FC236}">
                <a16:creationId xmlns:a16="http://schemas.microsoft.com/office/drawing/2014/main" id="{536602CE-AD2E-4F63-83A2-AD26C237EDD7}"/>
              </a:ext>
            </a:extLst>
          </p:cNvPr>
          <p:cNvSpPr/>
          <p:nvPr/>
        </p:nvSpPr>
        <p:spPr>
          <a:xfrm>
            <a:off x="571500" y="1522917"/>
            <a:ext cx="11049000" cy="4355488"/>
          </a:xfrm>
          <a:prstGeom prst="rect">
            <a:avLst/>
          </a:prstGeom>
        </p:spPr>
        <p:txBody>
          <a:bodyPr wrap="square">
            <a:spAutoFit/>
          </a:bodyPr>
          <a:lstStyle/>
          <a:p>
            <a:pPr algn="r" rtl="1">
              <a:lnSpc>
                <a:spcPct val="200000"/>
              </a:lnSpc>
            </a:pPr>
            <a:r>
              <a:rPr lang="ar-EG" sz="3600" dirty="0">
                <a:cs typeface="+mj-cs"/>
              </a:rPr>
              <a:t>(6) يلغى قيد الطالب إذا أرتكب مخالفة تخل بالآداب أو تخالف أنظمة الكلية أو الجامعة أو طبق في حقه لائحة تأديب الطلاب بما يتفق مع قانون تنظيم الجامعات.</a:t>
            </a:r>
            <a:endParaRPr lang="en-US" sz="3600" dirty="0">
              <a:cs typeface="+mj-cs"/>
            </a:endParaRPr>
          </a:p>
          <a:p>
            <a:pPr algn="r" rtl="1">
              <a:lnSpc>
                <a:spcPct val="200000"/>
              </a:lnSpc>
            </a:pPr>
            <a:endParaRPr lang="ar-EG" sz="3600" dirty="0">
              <a:cs typeface="+mj-cs"/>
            </a:endParaRPr>
          </a:p>
        </p:txBody>
      </p:sp>
    </p:spTree>
    <p:extLst>
      <p:ext uri="{BB962C8B-B14F-4D97-AF65-F5344CB8AC3E}">
        <p14:creationId xmlns:p14="http://schemas.microsoft.com/office/powerpoint/2010/main" val="1052333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F76BBD-9FCA-40B4-B681-D9C6BFC4A742}"/>
              </a:ext>
            </a:extLst>
          </p:cNvPr>
          <p:cNvSpPr>
            <a:spLocks noGrp="1"/>
          </p:cNvSpPr>
          <p:nvPr>
            <p:ph idx="1"/>
          </p:nvPr>
        </p:nvSpPr>
        <p:spPr>
          <a:xfrm>
            <a:off x="838200" y="1674055"/>
            <a:ext cx="10515600" cy="4867422"/>
          </a:xfrm>
        </p:spPr>
        <p:txBody>
          <a:bodyPr>
            <a:normAutofit/>
          </a:bodyPr>
          <a:lstStyle/>
          <a:p>
            <a:pPr algn="r" rtl="1">
              <a:lnSpc>
                <a:spcPct val="200000"/>
              </a:lnSpc>
            </a:pPr>
            <a:r>
              <a:rPr lang="ar-EG" b="1" dirty="0"/>
              <a:t>تمنح جامعة القاهرة  بناء على طلب مجلس كلية العلوم عدد 26 درجة علمية (بكالوريوس العلوم) في التخصصات المبينة بالمادة (2) باللائحة  (12 تخصص منفرد و14 تخصص مزدوج)،  كما تقبل الكلية الطلبة الحاصلين على شهادة الثانوية العامة شعبتي علمي علوم وعلمي رياضيات، ويمكن للطالب أن  يتخصص في أحد هذه التخصصات طبقا (إذا حقق متطلباتها المذكورة بالبند التالي) للجدول التالي: </a:t>
            </a:r>
            <a:endParaRPr lang="en-US" dirty="0"/>
          </a:p>
          <a:p>
            <a:pPr algn="r" rtl="1">
              <a:lnSpc>
                <a:spcPct val="200000"/>
              </a:lnSpc>
            </a:pPr>
            <a:endParaRPr lang="en-US" dirty="0"/>
          </a:p>
        </p:txBody>
      </p:sp>
      <p:sp>
        <p:nvSpPr>
          <p:cNvPr id="4" name="Rectangle: Rounded Corners 3">
            <a:extLst>
              <a:ext uri="{FF2B5EF4-FFF2-40B4-BE49-F238E27FC236}">
                <a16:creationId xmlns:a16="http://schemas.microsoft.com/office/drawing/2014/main" id="{27058B3C-246E-4FD8-9E71-480B70E4265D}"/>
              </a:ext>
            </a:extLst>
          </p:cNvPr>
          <p:cNvSpPr/>
          <p:nvPr/>
        </p:nvSpPr>
        <p:spPr>
          <a:xfrm>
            <a:off x="4459458" y="267286"/>
            <a:ext cx="3798277" cy="1406769"/>
          </a:xfrm>
          <a:prstGeom prst="round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(2)</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4080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27058B3C-246E-4FD8-9E71-480B70E4265D}"/>
              </a:ext>
            </a:extLst>
          </p:cNvPr>
          <p:cNvSpPr/>
          <p:nvPr/>
        </p:nvSpPr>
        <p:spPr>
          <a:xfrm>
            <a:off x="4459458" y="267286"/>
            <a:ext cx="3798277" cy="1406769"/>
          </a:xfrm>
          <a:prstGeom prst="round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ar-EG"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 </a:t>
            </a:r>
            <a:r>
              <a:rPr kumimoji="0" lang="ar-EG" sz="20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تابع</a:t>
            </a:r>
            <a:r>
              <a:rPr kumimoji="0" lang="ar-EG"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(2)</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D0A58549-0073-4A96-9232-7ECE8CDF41D9}"/>
              </a:ext>
            </a:extLst>
          </p:cNvPr>
          <p:cNvPicPr>
            <a:picLocks noChangeAspect="1"/>
          </p:cNvPicPr>
          <p:nvPr/>
        </p:nvPicPr>
        <p:blipFill>
          <a:blip r:embed="rId2"/>
          <a:stretch>
            <a:fillRect/>
          </a:stretch>
        </p:blipFill>
        <p:spPr>
          <a:xfrm>
            <a:off x="2717800" y="2035345"/>
            <a:ext cx="7442199" cy="4555369"/>
          </a:xfrm>
          <a:prstGeom prst="rect">
            <a:avLst/>
          </a:prstGeom>
        </p:spPr>
      </p:pic>
    </p:spTree>
    <p:extLst>
      <p:ext uri="{BB962C8B-B14F-4D97-AF65-F5344CB8AC3E}">
        <p14:creationId xmlns:p14="http://schemas.microsoft.com/office/powerpoint/2010/main" val="2370141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398D0B-98A8-4F73-AA30-07914CCA6285}"/>
              </a:ext>
            </a:extLst>
          </p:cNvPr>
          <p:cNvSpPr>
            <a:spLocks noGrp="1"/>
          </p:cNvSpPr>
          <p:nvPr>
            <p:ph type="title"/>
          </p:nvPr>
        </p:nvSpPr>
        <p:spPr>
          <a:xfrm>
            <a:off x="838200" y="2473325"/>
            <a:ext cx="10515600" cy="1325563"/>
          </a:xfrm>
        </p:spPr>
        <p:txBody>
          <a:bodyPr/>
          <a:lstStyle/>
          <a:p>
            <a:pPr algn="ctr"/>
            <a:r>
              <a:rPr lang="ar-EG" b="1" dirty="0">
                <a:latin typeface="Times New Roman" panose="02020603050405020304" pitchFamily="18" charset="0"/>
                <a:ea typeface="Times New Roman" panose="02020603050405020304" pitchFamily="18" charset="0"/>
                <a:cs typeface="PT Bold Heading"/>
              </a:rPr>
              <a:t>نظام الدراسة والفصول الدراسية المتبعة بالكلية</a:t>
            </a:r>
            <a:endParaRPr lang="en-US" dirty="0"/>
          </a:p>
        </p:txBody>
      </p:sp>
    </p:spTree>
    <p:extLst>
      <p:ext uri="{BB962C8B-B14F-4D97-AF65-F5344CB8AC3E}">
        <p14:creationId xmlns:p14="http://schemas.microsoft.com/office/powerpoint/2010/main" val="2292985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2768599"/>
            <a:ext cx="10515600" cy="3408363"/>
          </a:xfrm>
        </p:spPr>
        <p:txBody>
          <a:bodyPr>
            <a:normAutofit/>
          </a:bodyPr>
          <a:lstStyle/>
          <a:p>
            <a:pPr marL="0" indent="0" algn="ctr" rtl="1">
              <a:lnSpc>
                <a:spcPct val="200000"/>
              </a:lnSpc>
              <a:buNone/>
            </a:pPr>
            <a:r>
              <a:rPr lang="ar-EG" b="1" dirty="0">
                <a:latin typeface="Times New Roman" panose="02020603050405020304" pitchFamily="18" charset="0"/>
                <a:ea typeface="Times New Roman" panose="02020603050405020304" pitchFamily="18" charset="0"/>
                <a:cs typeface="Times New Roman" panose="02020603050405020304" pitchFamily="18" charset="0"/>
              </a:rPr>
              <a:t>نظام الدراسة المتبع في الكلية هو نظام الساعات المعتمدة في إطار الفصل الدراسي، واللغة الإنجليزية هي لغة الدراسة والامتحانات.</a:t>
            </a:r>
            <a:endParaRPr lang="en-US" b="1" dirty="0">
              <a:latin typeface="Times New Roman" panose="02020603050405020304" pitchFamily="18" charset="0"/>
              <a:ea typeface="Times New Roman" panose="02020603050405020304" pitchFamily="18" charset="0"/>
              <a:cs typeface="Simplified Arabic" panose="02020603050405020304" pitchFamily="18" charset="-78"/>
            </a:endParaRPr>
          </a:p>
          <a:p>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(3)</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9124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lnSpcReduction="10000"/>
          </a:bodyPr>
          <a:lstStyle/>
          <a:p>
            <a:pPr marL="0" indent="0" algn="r" rtl="1">
              <a:lnSpc>
                <a:spcPct val="200000"/>
              </a:lnSpc>
              <a:buNone/>
            </a:pPr>
            <a:r>
              <a:rPr lang="ar-EG" b="1" dirty="0">
                <a:latin typeface="Times New Roman" panose="02020603050405020304" pitchFamily="18" charset="0"/>
                <a:ea typeface="Times New Roman" panose="02020603050405020304" pitchFamily="18" charset="0"/>
                <a:cs typeface="+mj-cs"/>
              </a:rPr>
              <a:t>مدة الدراسة لنيل درجة البكالوريوس في العلوم أربع سنوات جامعية طبقا للمادة 148 من اللائحة التنفيذية لقانون تنظيم الجامعات، وتحقق هذه المدة أربعة مستويات دراسية ويشمل المستوى الواحد على فصلين دراسيين أولهما في الخريف، والآخر في الربيع يفصل بينهما عطلة نصف العام. ويسمح للطالب الذي تمتد فترة دراسته أكثر من أربعة سنوات أن يتخرج، إذا حقق متطلبات التخرج في أي من هذين الفصلين. </a:t>
            </a:r>
            <a:endParaRPr lang="en-US" dirty="0">
              <a:latin typeface="Times New Roman" panose="02020603050405020304" pitchFamily="18" charset="0"/>
              <a:ea typeface="Times New Roman" panose="02020603050405020304" pitchFamily="18" charset="0"/>
              <a:cs typeface="+mj-cs"/>
            </a:endParaRPr>
          </a:p>
          <a:p>
            <a:pPr marL="0" indent="0" algn="r" rtl="1">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08658" y="407963"/>
            <a:ext cx="3798277" cy="1417662"/>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5"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r>
              <a:rPr kumimoji="0" lang="en-US"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(4)</a:t>
            </a:r>
            <a:r>
              <a:rPr kumimoji="0" lang="ar-EG" sz="3600" b="1"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Arial" panose="020B0604020202020204" pitchFamily="34" charset="0"/>
              </a:rPr>
              <a:t>بند </a:t>
            </a: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84498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TotalTime>
  <Words>2512</Words>
  <Application>Microsoft Office PowerPoint</Application>
  <PresentationFormat>Widescreen</PresentationFormat>
  <Paragraphs>148</Paragraphs>
  <Slides>45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Arial</vt:lpstr>
      <vt:lpstr>Calibri</vt:lpstr>
      <vt:lpstr>Calibri Light</vt:lpstr>
      <vt:lpstr>Times New Roman</vt:lpstr>
      <vt:lpstr>Office Theme</vt:lpstr>
      <vt:lpstr>نظام الدراسة</vt:lpstr>
      <vt:lpstr>تتم الدراسة بنظام الساعات المعتمدة الذي تطبقه أغلب جامعات العالم المتقدم وليس الفصول الدراسية ولا السنوات الدراسية.  وتتم الدراسة طبقا لبنود لائحة الكلية التالية:</vt:lpstr>
      <vt:lpstr>PowerPoint Presentation</vt:lpstr>
      <vt:lpstr>الدرجات العلمية (برامج الكلية)</vt:lpstr>
      <vt:lpstr>PowerPoint Presentation</vt:lpstr>
      <vt:lpstr>PowerPoint Presentation</vt:lpstr>
      <vt:lpstr>نظام الدراسة والفصول الدراسية المتبعة بالكلية</vt:lpstr>
      <vt:lpstr>PowerPoint Presentation</vt:lpstr>
      <vt:lpstr>PowerPoint Presentation</vt:lpstr>
      <vt:lpstr>PowerPoint Presentation</vt:lpstr>
      <vt:lpstr>PowerPoint Presentation</vt:lpstr>
      <vt:lpstr>معيار الساعة المعتمدة</vt:lpstr>
      <vt:lpstr>PowerPoint Presentation</vt:lpstr>
      <vt:lpstr>متطلبات التخرج لنيل درجة البكالوريوس في العلوم</vt:lpstr>
      <vt:lpstr>PowerPoint Presentation</vt:lpstr>
      <vt:lpstr>PowerPoint Presentation</vt:lpstr>
      <vt:lpstr>PowerPoint Presentation</vt:lpstr>
      <vt:lpstr>القبول، التسجيل الأكاديمي والعبء الدراسي</vt:lpstr>
      <vt:lpstr>PowerPoint Presentation</vt:lpstr>
      <vt:lpstr>PowerPoint Presentation</vt:lpstr>
      <vt:lpstr>PowerPoint Presentation</vt:lpstr>
      <vt:lpstr>PowerPoint Presentation</vt:lpstr>
      <vt:lpstr>PowerPoint Presentation</vt:lpstr>
      <vt:lpstr>الإضافة، الحذف، الانسحاب وتعديل المسار</vt:lpstr>
      <vt:lpstr>أ-يجوز للطالب بعد موافقة المرشد الأكاديمي أن يضيف أو يحذف مقررا أو أكثر حتى نهاية الأسبوع الرابع فقط من الدراسة وذلك بما لا يخل بالعبء الدراسي المنصوص عليه في المادة (9). ب-يجوز أن ينسحب الطالب من دراسة أي مقرر حتى نهاية الأسبوع السادس من بدء التسجيل للفصل الدراسي وذلك بموافقة المرشد الأكاديمي. ويُسجَل هذا المقرر في سجل الطالب الأكاديمي بتقدير "منسحب" بشرط ألا يكون الطالب قد تجاوز نسبة الغياب المقررة قبل الانسحاب. وتعرض حالات الانسحاب الاضطرارية بعد هذا الميعاد على لجنة شئون التعليم والطلاب للنظر فيها وإقـرارها من مجلس الكلية على ألا يخل الانسحاب بالعبء الدراسي للطالب وفقاً للمادة (9).</vt:lpstr>
      <vt:lpstr> ج-يجوز للطالب تعديل مسار تخصصه بشرط استكمال متطلبات التخصص المرغوب فيه وعدم احتساب الساعات المعتمدة التي اجتازها الطالب من قبل ولا تقع في مجال متطلبات التخصص الجديد. وذلك بعد موافقة المرشد الأكاديمي ولجنة شئون التعليم والطلاب ومجلس الكلية على هذا التعديل على أن يكون هذا التعديل في بداية الفصل الدراسي. </vt:lpstr>
      <vt:lpstr>الفصل ووقف وإعادة </vt:lpstr>
      <vt:lpstr>PowerPoint Presentation</vt:lpstr>
      <vt:lpstr>المواظبة</vt:lpstr>
      <vt:lpstr>PowerPoint Presentation</vt:lpstr>
      <vt:lpstr>PowerPoint Presentation</vt:lpstr>
      <vt:lpstr>التقييم</vt:lpstr>
      <vt:lpstr>PowerPoint Presentation</vt:lpstr>
      <vt:lpstr>PowerPoint Presentation</vt:lpstr>
      <vt:lpstr>PowerPoint Presentation</vt:lpstr>
      <vt:lpstr>الدلالات الرقمية والرمزية للدرجات والتقديرات </vt:lpstr>
      <vt:lpstr>PowerPoint Presentation</vt:lpstr>
      <vt:lpstr>PowerPoint Presentation</vt:lpstr>
      <vt:lpstr>PowerPoint Presentation</vt:lpstr>
      <vt:lpstr>PowerPoint Presentation</vt:lpstr>
      <vt:lpstr>الإنذار الأكاديمي والنقل وإيقاف القيد وإلغاء القيد: </vt:lpstr>
      <vt:lpstr>(1) إذا حصل الطالب في أي فصل دراسي على تقدير تراكمي أقل من 1.00 (واحد) ينذر الإنذار الأول  (2) إذا تكرر المعدل المتدني للطالب في لفصل الدراسي التالي ينذر الإنذار الثاني ويعتبر الطالب مراقباً أكاديمياً ولا يسمح له بالتسجيل إلا في الحد الأدنى وهو 12 ساعة معتمدة. </vt:lpstr>
      <vt:lpstr>(3) يعتبر الطالب في المستوى الثاني إذا اجتاز ما لا يقل عن 32 ساعة معتمدة ويقيد في المستوى الثالث إذا اجتاز ما لا يقل عن 66 ساعة معتمدة ويقيد في المستوى الرابع إذا اجتاز ما لا يقل عن 96 ساعة معتمدة (4) إيقاف القيد: يجوز للطالب أن يتقدم بطلب لوقف قيده لفصل دراسي واحد وبحد أقصى أربعة فصول دراسية منفصلة أو متصلة وذلك لأسباب قهرية يوافق عليها مجلس الكلية.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Guide</dc:title>
  <dc:creator>Rehab M Hafez</dc:creator>
  <cp:lastModifiedBy>Rehab M Hafez</cp:lastModifiedBy>
  <cp:revision>82</cp:revision>
  <dcterms:created xsi:type="dcterms:W3CDTF">2021-07-12T20:11:26Z</dcterms:created>
  <dcterms:modified xsi:type="dcterms:W3CDTF">2021-07-20T11:35:08Z</dcterms:modified>
</cp:coreProperties>
</file>