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301" r:id="rId5"/>
    <p:sldId id="302" r:id="rId6"/>
    <p:sldId id="267" r:id="rId7"/>
    <p:sldId id="268" r:id="rId8"/>
    <p:sldId id="303" r:id="rId9"/>
    <p:sldId id="269" r:id="rId10"/>
    <p:sldId id="270" r:id="rId11"/>
    <p:sldId id="271" r:id="rId12"/>
    <p:sldId id="272" r:id="rId13"/>
    <p:sldId id="273" r:id="rId14"/>
    <p:sldId id="277" r:id="rId15"/>
    <p:sldId id="278" r:id="rId16"/>
    <p:sldId id="304" r:id="rId17"/>
    <p:sldId id="305" r:id="rId18"/>
    <p:sldId id="306" r:id="rId19"/>
    <p:sldId id="307" r:id="rId20"/>
    <p:sldId id="30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2B4BE3-CD0D-414E-8FDD-9049F3478290}">
          <p14:sldIdLst>
            <p14:sldId id="256"/>
            <p14:sldId id="257"/>
            <p14:sldId id="260"/>
            <p14:sldId id="301"/>
            <p14:sldId id="302"/>
            <p14:sldId id="267"/>
            <p14:sldId id="268"/>
            <p14:sldId id="303"/>
            <p14:sldId id="269"/>
            <p14:sldId id="270"/>
            <p14:sldId id="271"/>
            <p14:sldId id="272"/>
            <p14:sldId id="273"/>
            <p14:sldId id="277"/>
            <p14:sldId id="278"/>
            <p14:sldId id="304"/>
            <p14:sldId id="305"/>
            <p14:sldId id="306"/>
            <p14:sldId id="307"/>
            <p14:sldId id="30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46DA"/>
    <a:srgbClr val="5641F3"/>
    <a:srgbClr val="48E4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8" d="100"/>
          <a:sy n="38" d="100"/>
        </p:scale>
        <p:origin x="60"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022B9-D7DC-46E5-A9D2-6A7AE4DCC24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031E12-ECD2-42EE-AFED-E555099A0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6B5CF-640D-4111-A205-77C61B3BB1DD}"/>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E1A3FDA-CCB4-44C7-A4C9-46F72D18E8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589F6E-286D-4540-8E68-87B3A55859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93254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F6361-46EB-43C0-B3A5-AB05F96D87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7A04E-BDE3-40CA-AC37-966C6B22E0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AB38B1-5BB6-45E0-A893-261D45ADE3EC}"/>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FE45831B-5BD2-41FD-B83A-C86446F6DD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356DF9-5146-48DD-8300-52E554F4AAD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545342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707530-D99E-4053-9A21-49A517462C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B47D2E-CDDA-4D5A-9878-1221DF09E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469CB1-A28A-4FF0-ACE4-D5F374C609D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22B89527-1681-4831-BEEB-34C06EF0D3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2F23F9-C012-4D41-9D31-500931C52B62}"/>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543077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93056-39B8-4D40-985F-FF47AC48BE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A034C-24B1-4C3B-9E9B-5A061F51E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D2ECF6-A794-43BA-9A96-B332AC0FBC7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D3A21BB3-9DE1-41DA-97FC-191CBA4D33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1F3CE-17CA-4BF8-B077-6B7F63FAA04F}"/>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1939254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67542-DE41-4AAE-8EBA-F72F670DC2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7C7B898-A8A9-4C2E-9322-913EFEB35A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EA1E11-5EEC-4744-ACF4-938525578FA5}"/>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9F6F5A8C-5EB9-421B-B6CB-303CA74CD8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8774-11AB-4FC9-BB6E-66C494D469DD}"/>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274013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C445-50C5-42C0-B306-F6BE88BF5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B25E56-62BF-45B2-8901-DB0CC98263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20FE846-6044-4630-880B-17893A5834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9BCECDB-4E98-4BC2-ABBD-E68FEA787D5B}"/>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D7325452-3E1F-40A2-8872-82CDCE698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001DD-01F1-48D3-BC15-77E694EABFB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24004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1413D-FAD1-4105-A849-12CA239C59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0EE54F-F1F5-4B41-84F8-23E18F164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26DDAB8-76F3-497E-ADA8-77BABC22A9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C5D421-FE93-427B-BB71-244B955239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9C2442-F8D9-46C5-B2F2-17E3DFE1E4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9AA71-E487-46E6-93D8-CD1843BC9EC7}"/>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8" name="Footer Placeholder 7">
            <a:extLst>
              <a:ext uri="{FF2B5EF4-FFF2-40B4-BE49-F238E27FC236}">
                <a16:creationId xmlns:a16="http://schemas.microsoft.com/office/drawing/2014/main" id="{47199654-DCCF-4BE5-A362-19BBC84AC4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A5FB35-421B-47D0-8B36-379F61426817}"/>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4043474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834C6-BF46-462B-AEE0-D58DA8D034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244215-F570-4AAF-8909-49DBBAF2CB06}"/>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4" name="Footer Placeholder 3">
            <a:extLst>
              <a:ext uri="{FF2B5EF4-FFF2-40B4-BE49-F238E27FC236}">
                <a16:creationId xmlns:a16="http://schemas.microsoft.com/office/drawing/2014/main" id="{A52744D7-FDB1-45D8-AFCC-FA39C1F4CF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A9AE5F-4CA8-4BAB-8A76-B02475D5ED3B}"/>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65579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F9B790-AFF1-4E2C-A198-C004D7ABEA24}"/>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3" name="Footer Placeholder 2">
            <a:extLst>
              <a:ext uri="{FF2B5EF4-FFF2-40B4-BE49-F238E27FC236}">
                <a16:creationId xmlns:a16="http://schemas.microsoft.com/office/drawing/2014/main" id="{A07910CA-A4E3-435D-8E99-A38852DDE0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AA4D7DC-6A53-4A24-A790-A052A9538B14}"/>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2882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1EC9-9A88-495D-B2F3-A84A75F12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4CC110-9903-4EE6-8521-49467881CE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44F3AD-8CE0-4FD2-94B7-64839E453C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BCEA86-56FE-464A-BABF-D3DB78DFE0C3}"/>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582B7FAB-D97E-4938-AF41-B3FB18D3A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7B6D94-9F17-4275-BAAB-501210615265}"/>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981301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2577B-02D3-4DC2-AA59-F5ACA00038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A560B1-8D76-4071-A317-621765867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3AC2AD-50E0-46D4-BF29-3F94857AC6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7AF62-2548-4F84-B723-81423AA93D61}"/>
              </a:ext>
            </a:extLst>
          </p:cNvPr>
          <p:cNvSpPr>
            <a:spLocks noGrp="1"/>
          </p:cNvSpPr>
          <p:nvPr>
            <p:ph type="dt" sz="half" idx="10"/>
          </p:nvPr>
        </p:nvSpPr>
        <p:spPr/>
        <p:txBody>
          <a:bodyPr/>
          <a:lstStyle/>
          <a:p>
            <a:fld id="{BFA84DC3-8485-4673-BC9D-A4814AB7D9B8}" type="datetimeFigureOut">
              <a:rPr lang="en-US" smtClean="0"/>
              <a:t>7/20/2021</a:t>
            </a:fld>
            <a:endParaRPr lang="en-US"/>
          </a:p>
        </p:txBody>
      </p:sp>
      <p:sp>
        <p:nvSpPr>
          <p:cNvPr id="6" name="Footer Placeholder 5">
            <a:extLst>
              <a:ext uri="{FF2B5EF4-FFF2-40B4-BE49-F238E27FC236}">
                <a16:creationId xmlns:a16="http://schemas.microsoft.com/office/drawing/2014/main" id="{C4296045-019F-4D5A-9D6D-0EA898C28C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5E2CA0-91BC-4882-B4AF-4A2585DAEDE6}"/>
              </a:ext>
            </a:extLst>
          </p:cNvPr>
          <p:cNvSpPr>
            <a:spLocks noGrp="1"/>
          </p:cNvSpPr>
          <p:nvPr>
            <p:ph type="sldNum" sz="quarter" idx="12"/>
          </p:nvPr>
        </p:nvSpPr>
        <p:spPr/>
        <p:txBody>
          <a:bodyPr/>
          <a:lstStyle/>
          <a:p>
            <a:fld id="{791041EA-B0D2-4E4D-8561-B92B468B4644}" type="slidenum">
              <a:rPr lang="en-US" smtClean="0"/>
              <a:t>‹#›</a:t>
            </a:fld>
            <a:endParaRPr lang="en-US"/>
          </a:p>
        </p:txBody>
      </p:sp>
    </p:spTree>
    <p:extLst>
      <p:ext uri="{BB962C8B-B14F-4D97-AF65-F5344CB8AC3E}">
        <p14:creationId xmlns:p14="http://schemas.microsoft.com/office/powerpoint/2010/main" val="385433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3E1620-C7F0-45C6-8B66-85629FB4C5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4957C3-5147-4488-89B2-6D6390C5F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170A25-7937-4200-B95B-E157554F2C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84DC3-8485-4673-BC9D-A4814AB7D9B8}" type="datetimeFigureOut">
              <a:rPr lang="en-US" smtClean="0"/>
              <a:t>7/20/2021</a:t>
            </a:fld>
            <a:endParaRPr lang="en-US"/>
          </a:p>
        </p:txBody>
      </p:sp>
      <p:sp>
        <p:nvSpPr>
          <p:cNvPr id="5" name="Footer Placeholder 4">
            <a:extLst>
              <a:ext uri="{FF2B5EF4-FFF2-40B4-BE49-F238E27FC236}">
                <a16:creationId xmlns:a16="http://schemas.microsoft.com/office/drawing/2014/main" id="{1D0E38D3-C947-4CC5-BCF8-03411B388B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D87694-340C-4D67-80D8-18301BA7DE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041EA-B0D2-4E4D-8561-B92B468B4644}" type="slidenum">
              <a:rPr lang="en-US" smtClean="0"/>
              <a:t>‹#›</a:t>
            </a:fld>
            <a:endParaRPr lang="en-US"/>
          </a:p>
        </p:txBody>
      </p:sp>
    </p:spTree>
    <p:extLst>
      <p:ext uri="{BB962C8B-B14F-4D97-AF65-F5344CB8AC3E}">
        <p14:creationId xmlns:p14="http://schemas.microsoft.com/office/powerpoint/2010/main" val="2380361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D2B106-31C7-446F-B4D3-C9EE8CEB5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ln w="0">
            <a:noFill/>
            <a:prstDash val="solid"/>
            <a:round/>
            <a:headEnd/>
            <a:tailEnd/>
          </a:ln>
        </p:spPr>
        <p:txBody>
          <a:bodyPr rtlCol="0" anchor="ctr"/>
          <a:lstStyle/>
          <a:p>
            <a:pPr algn="ctr" defTabSz="457200"/>
            <a:endParaRPr lang="en-US">
              <a:solidFill>
                <a:schemeClr val="tx1"/>
              </a:solidFill>
            </a:endParaRPr>
          </a:p>
        </p:txBody>
      </p:sp>
      <p:sp>
        <p:nvSpPr>
          <p:cNvPr id="11" name="Rectangle 10">
            <a:extLst>
              <a:ext uri="{FF2B5EF4-FFF2-40B4-BE49-F238E27FC236}">
                <a16:creationId xmlns:a16="http://schemas.microsoft.com/office/drawing/2014/main" id="{1D7678B8-0AAC-460B-8CDB-C43156BBA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lumMod val="50000"/>
              <a:alpha val="25000"/>
            </a:schemeClr>
          </a:solidFill>
          <a:ln w="0">
            <a:noFill/>
            <a:prstDash val="solid"/>
            <a:round/>
            <a:headEnd/>
            <a:tailEnd/>
          </a:ln>
        </p:spPr>
        <p:txBody>
          <a:bodyPr rtlCol="0" anchor="ctr"/>
          <a:lstStyle/>
          <a:p>
            <a:pPr algn="ctr" defTabSz="457200"/>
            <a:endParaRPr lang="en-US" dirty="0">
              <a:solidFill>
                <a:schemeClr val="tx1"/>
              </a:solidFill>
            </a:endParaRPr>
          </a:p>
        </p:txBody>
      </p:sp>
      <p:sp>
        <p:nvSpPr>
          <p:cNvPr id="2" name="Title 1">
            <a:extLst>
              <a:ext uri="{FF2B5EF4-FFF2-40B4-BE49-F238E27FC236}">
                <a16:creationId xmlns:a16="http://schemas.microsoft.com/office/drawing/2014/main" id="{0E1B71CF-D274-4028-A58D-BEB0127596DB}"/>
              </a:ext>
            </a:extLst>
          </p:cNvPr>
          <p:cNvSpPr>
            <a:spLocks noGrp="1"/>
          </p:cNvSpPr>
          <p:nvPr>
            <p:ph type="ctrTitle"/>
          </p:nvPr>
        </p:nvSpPr>
        <p:spPr>
          <a:xfrm>
            <a:off x="703154" y="1294228"/>
            <a:ext cx="5292727" cy="1645920"/>
          </a:xfrm>
        </p:spPr>
        <p:txBody>
          <a:bodyPr anchor="b">
            <a:normAutofit/>
          </a:bodyPr>
          <a:lstStyle/>
          <a:p>
            <a:r>
              <a:rPr lang="en-US" sz="5400" b="1" dirty="0"/>
              <a:t>Specializations and Requirements</a:t>
            </a:r>
          </a:p>
        </p:txBody>
      </p:sp>
      <p:sp>
        <p:nvSpPr>
          <p:cNvPr id="3" name="Subtitle 2">
            <a:extLst>
              <a:ext uri="{FF2B5EF4-FFF2-40B4-BE49-F238E27FC236}">
                <a16:creationId xmlns:a16="http://schemas.microsoft.com/office/drawing/2014/main" id="{C27165DC-17DB-4F1F-AD61-C8784B387A31}"/>
              </a:ext>
            </a:extLst>
          </p:cNvPr>
          <p:cNvSpPr>
            <a:spLocks noGrp="1"/>
          </p:cNvSpPr>
          <p:nvPr>
            <p:ph type="subTitle" idx="1"/>
          </p:nvPr>
        </p:nvSpPr>
        <p:spPr>
          <a:xfrm>
            <a:off x="707410" y="3228058"/>
            <a:ext cx="5292727" cy="1066799"/>
          </a:xfrm>
        </p:spPr>
        <p:txBody>
          <a:bodyPr>
            <a:normAutofit/>
          </a:bodyPr>
          <a:lstStyle/>
          <a:p>
            <a:r>
              <a:rPr lang="en-US" sz="2800" b="1" dirty="0">
                <a:solidFill>
                  <a:schemeClr val="accent6">
                    <a:lumMod val="50000"/>
                    <a:alpha val="60000"/>
                  </a:schemeClr>
                </a:solidFill>
              </a:rPr>
              <a:t>Faculty of Science</a:t>
            </a:r>
          </a:p>
          <a:p>
            <a:r>
              <a:rPr lang="en-US" sz="2800" b="1" dirty="0">
                <a:solidFill>
                  <a:schemeClr val="accent6">
                    <a:lumMod val="50000"/>
                    <a:alpha val="60000"/>
                  </a:schemeClr>
                </a:solidFill>
              </a:rPr>
              <a:t>Cairo University</a:t>
            </a:r>
          </a:p>
        </p:txBody>
      </p:sp>
      <p:sp>
        <p:nvSpPr>
          <p:cNvPr id="13" name="Freeform 6">
            <a:extLst>
              <a:ext uri="{FF2B5EF4-FFF2-40B4-BE49-F238E27FC236}">
                <a16:creationId xmlns:a16="http://schemas.microsoft.com/office/drawing/2014/main" id="{1F0D9B0E-E48B-450C-9134-0435D96D0B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502207"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rgbClr val="FFFFFF"/>
          </a:solidFill>
          <a:ln w="0">
            <a:noFill/>
            <a:prstDash val="solid"/>
            <a:round/>
            <a:headEnd/>
            <a:tailEnd/>
          </a:ln>
        </p:spPr>
      </p:sp>
      <p:pic>
        <p:nvPicPr>
          <p:cNvPr id="4" name="Picture 3">
            <a:extLst>
              <a:ext uri="{FF2B5EF4-FFF2-40B4-BE49-F238E27FC236}">
                <a16:creationId xmlns:a16="http://schemas.microsoft.com/office/drawing/2014/main" id="{EAD743FE-6ED1-4229-A701-5F12D576E9D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7765366" y="1730326"/>
            <a:ext cx="2827606" cy="3117731"/>
          </a:xfrm>
          <a:prstGeom prst="rect">
            <a:avLst/>
          </a:prstGeom>
          <a:noFill/>
        </p:spPr>
      </p:pic>
      <p:sp>
        <p:nvSpPr>
          <p:cNvPr id="8" name="Rectangle 7">
            <a:extLst>
              <a:ext uri="{FF2B5EF4-FFF2-40B4-BE49-F238E27FC236}">
                <a16:creationId xmlns:a16="http://schemas.microsoft.com/office/drawing/2014/main" id="{49C4C404-702C-496C-AA98-0AFB59B57387}"/>
              </a:ext>
            </a:extLst>
          </p:cNvPr>
          <p:cNvSpPr/>
          <p:nvPr/>
        </p:nvSpPr>
        <p:spPr>
          <a:xfrm>
            <a:off x="2753841" y="5022430"/>
            <a:ext cx="1191352" cy="369332"/>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t>2021-2022</a:t>
            </a:r>
          </a:p>
        </p:txBody>
      </p:sp>
    </p:spTree>
    <p:extLst>
      <p:ext uri="{BB962C8B-B14F-4D97-AF65-F5344CB8AC3E}">
        <p14:creationId xmlns:p14="http://schemas.microsoft.com/office/powerpoint/2010/main" val="3474084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575175"/>
          </a:xfrm>
        </p:spPr>
        <p:txBody>
          <a:bodyPr>
            <a:normAutofit fontScale="92500"/>
          </a:bodyPr>
          <a:lstStyle/>
          <a:p>
            <a:pPr marL="0" indent="0">
              <a:lnSpc>
                <a:spcPct val="200000"/>
              </a:lnSpc>
              <a:buNone/>
            </a:pPr>
            <a:r>
              <a:rPr lang="en-US" b="1" dirty="0">
                <a:latin typeface="Times New Roman" panose="02020603050405020304" pitchFamily="18" charset="0"/>
                <a:ea typeface="Times New Roman" panose="02020603050405020304" pitchFamily="18" charset="0"/>
              </a:rPr>
              <a:t>The period of study to obtain a B. Sc. degree is 4 academic years, according to 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article 48 in the executive protocol of the Universities Regulation Law. </a:t>
            </a:r>
          </a:p>
          <a:p>
            <a:pPr marL="0" indent="0">
              <a:lnSpc>
                <a:spcPct val="200000"/>
              </a:lnSpc>
              <a:buNone/>
            </a:pPr>
            <a:r>
              <a:rPr lang="en-US" b="1" dirty="0">
                <a:latin typeface="Times New Roman" panose="02020603050405020304" pitchFamily="18" charset="0"/>
                <a:ea typeface="Times New Roman" panose="02020603050405020304" pitchFamily="18" charset="0"/>
              </a:rPr>
              <a:t>Through this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period, 4 study levels are attained. </a:t>
            </a:r>
          </a:p>
          <a:p>
            <a:pPr marL="0" indent="0">
              <a:lnSpc>
                <a:spcPct val="200000"/>
              </a:lnSpc>
              <a:buNone/>
            </a:pPr>
            <a:r>
              <a:rPr lang="en-US" b="1" dirty="0">
                <a:latin typeface="Times New Roman" panose="02020603050405020304" pitchFamily="18" charset="0"/>
                <a:ea typeface="Times New Roman" panose="02020603050405020304" pitchFamily="18" charset="0"/>
              </a:rPr>
              <a:t>Each level covers two semesters, intervened by 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midyear vacation.</a:t>
            </a:r>
          </a:p>
          <a:p>
            <a:pPr>
              <a:lnSpc>
                <a:spcPct val="20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(6)</a:t>
            </a:r>
            <a:endParaRPr lang="en-US" sz="3600" dirty="0"/>
          </a:p>
        </p:txBody>
      </p:sp>
    </p:spTree>
    <p:extLst>
      <p:ext uri="{BB962C8B-B14F-4D97-AF65-F5344CB8AC3E}">
        <p14:creationId xmlns:p14="http://schemas.microsoft.com/office/powerpoint/2010/main" val="1430466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a:bodyPr>
          <a:lstStyle/>
          <a:p>
            <a:pPr marL="166370" marR="0" algn="just">
              <a:lnSpc>
                <a:spcPct val="150000"/>
              </a:lnSpc>
              <a:spcBef>
                <a:spcPts val="0"/>
              </a:spcBef>
              <a:spcAft>
                <a:spcPts val="0"/>
              </a:spcAft>
            </a:pP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academic</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semester extends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17</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including:</a:t>
            </a:r>
          </a:p>
          <a:p>
            <a:pPr marL="0" marR="0" lvl="0" indent="393700" algn="just">
              <a:lnSpc>
                <a:spcPct val="150000"/>
              </a:lnSpc>
              <a:spcBef>
                <a:spcPts val="60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a) One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 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registration.</a:t>
            </a:r>
            <a:endParaRPr lang="en-US" dirty="0">
              <a:latin typeface="Times New Roman" panose="02020603050405020304" pitchFamily="18" charset="0"/>
              <a:ea typeface="Times New Roman" panose="02020603050405020304" pitchFamily="18" charset="0"/>
            </a:endParaRPr>
          </a:p>
          <a:p>
            <a:pPr marL="0" marR="0" lvl="0" indent="393700" algn="just">
              <a:lnSpc>
                <a:spcPct val="150000"/>
              </a:lnSpc>
              <a:spcBef>
                <a:spcPts val="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b) 14</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 study.</a:t>
            </a:r>
            <a:endParaRPr lang="en-US" dirty="0">
              <a:latin typeface="Times New Roman" panose="02020603050405020304" pitchFamily="18" charset="0"/>
              <a:ea typeface="Times New Roman" panose="02020603050405020304" pitchFamily="18" charset="0"/>
            </a:endParaRPr>
          </a:p>
          <a:p>
            <a:pPr marL="0" marR="0" lvl="0" indent="393700" algn="just">
              <a:lnSpc>
                <a:spcPct val="150000"/>
              </a:lnSpc>
              <a:spcBef>
                <a:spcPts val="0"/>
              </a:spcBef>
              <a:spcAft>
                <a:spcPts val="0"/>
              </a:spcAft>
              <a:buSzPts val="1200"/>
              <a:buNone/>
              <a:tabLst>
                <a:tab pos="622935" algn="l"/>
              </a:tabLst>
            </a:pPr>
            <a:r>
              <a:rPr lang="en-US" b="1" dirty="0">
                <a:latin typeface="Times New Roman" panose="02020603050405020304" pitchFamily="18" charset="0"/>
                <a:ea typeface="Times New Roman" panose="02020603050405020304" pitchFamily="18" charset="0"/>
              </a:rPr>
              <a:t>c) Two</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weeks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for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exams.</a:t>
            </a:r>
            <a:endParaRPr lang="en-US" dirty="0">
              <a:latin typeface="Times New Roman" panose="02020603050405020304" pitchFamily="18" charset="0"/>
              <a:ea typeface="Times New Roman" panose="02020603050405020304" pitchFamily="18" charset="0"/>
            </a:endParaRPr>
          </a:p>
          <a:p>
            <a:pPr marL="166370" marR="0" algn="just">
              <a:lnSpc>
                <a:spcPct val="150000"/>
              </a:lnSpc>
              <a:spcBef>
                <a:spcPts val="0"/>
              </a:spcBef>
              <a:spcAft>
                <a:spcPts val="0"/>
              </a:spcAft>
            </a:pPr>
            <a:r>
              <a:rPr lang="en-US" b="1" dirty="0">
                <a:latin typeface="Times New Roman" panose="02020603050405020304" pitchFamily="18" charset="0"/>
                <a:ea typeface="Times New Roman" panose="02020603050405020304" pitchFamily="18" charset="0"/>
              </a:rPr>
              <a:t>The</a:t>
            </a:r>
            <a:r>
              <a:rPr lang="en-US" b="1" spc="-1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first</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semester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starts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every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year</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by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3rd</a:t>
            </a:r>
            <a:r>
              <a:rPr lang="en-US" b="1" spc="9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Saturday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 September.</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tx2">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(7)</a:t>
            </a:r>
            <a:endParaRPr lang="en-US" sz="3600" dirty="0"/>
          </a:p>
        </p:txBody>
      </p:sp>
    </p:spTree>
    <p:extLst>
      <p:ext uri="{BB962C8B-B14F-4D97-AF65-F5344CB8AC3E}">
        <p14:creationId xmlns:p14="http://schemas.microsoft.com/office/powerpoint/2010/main" val="57880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5"/>
            <a:ext cx="10515600" cy="4617378"/>
          </a:xfrm>
        </p:spPr>
        <p:txBody>
          <a:bodyPr>
            <a:normAutofit fontScale="92500"/>
          </a:bodyPr>
          <a:lstStyle/>
          <a:p>
            <a:pPr>
              <a:lnSpc>
                <a:spcPct val="150000"/>
              </a:lnSpc>
            </a:pPr>
            <a:r>
              <a:rPr lang="en-US" b="1" dirty="0"/>
              <a:t>Credit hour definition: </a:t>
            </a:r>
          </a:p>
          <a:p>
            <a:pPr marL="0" indent="463550">
              <a:lnSpc>
                <a:spcPct val="150000"/>
              </a:lnSpc>
              <a:buNone/>
            </a:pPr>
            <a:r>
              <a:rPr lang="en-US" b="1" dirty="0"/>
              <a:t>a- </a:t>
            </a:r>
            <a:r>
              <a:rPr lang="en-US" b="1" u="sng" dirty="0"/>
              <a:t>For lectures:</a:t>
            </a:r>
          </a:p>
          <a:p>
            <a:pPr marL="0" indent="0">
              <a:lnSpc>
                <a:spcPct val="150000"/>
              </a:lnSpc>
              <a:buNone/>
            </a:pPr>
            <a:r>
              <a:rPr lang="en-US" b="1" dirty="0"/>
              <a:t>A credit hour equals a weekly hour lecture during the academic semester.</a:t>
            </a:r>
          </a:p>
          <a:p>
            <a:pPr marL="0" indent="463550">
              <a:lnSpc>
                <a:spcPct val="150000"/>
              </a:lnSpc>
              <a:buNone/>
            </a:pPr>
            <a:r>
              <a:rPr lang="en-US" b="1" dirty="0"/>
              <a:t>b- </a:t>
            </a:r>
            <a:r>
              <a:rPr lang="en-US" b="1" u="sng" dirty="0"/>
              <a:t>For practical and applied periods:</a:t>
            </a:r>
          </a:p>
          <a:p>
            <a:pPr marL="0" indent="0">
              <a:lnSpc>
                <a:spcPct val="150000"/>
              </a:lnSpc>
              <a:buNone/>
            </a:pPr>
            <a:r>
              <a:rPr lang="en-US" b="1" dirty="0"/>
              <a:t>A credit hour equals an applied or practical period of 2 or 3 hours/week during the academic semester.</a:t>
            </a:r>
          </a:p>
          <a:p>
            <a:pPr>
              <a:lnSpc>
                <a:spcPct val="15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EE46DA"/>
          </a:solidFill>
          <a:ln>
            <a:solidFill>
              <a:srgbClr val="EE46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(8)</a:t>
            </a:r>
            <a:endParaRPr lang="en-US" sz="3600" dirty="0"/>
          </a:p>
        </p:txBody>
      </p:sp>
    </p:spTree>
    <p:extLst>
      <p:ext uri="{BB962C8B-B14F-4D97-AF65-F5344CB8AC3E}">
        <p14:creationId xmlns:p14="http://schemas.microsoft.com/office/powerpoint/2010/main" val="532423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589650"/>
            <a:ext cx="10515600" cy="5001064"/>
          </a:xfrm>
        </p:spPr>
        <p:txBody>
          <a:bodyPr>
            <a:normAutofit fontScale="77500" lnSpcReduction="20000"/>
          </a:bodyPr>
          <a:lstStyle/>
          <a:p>
            <a:pPr marL="0" indent="0">
              <a:lnSpc>
                <a:spcPct val="170000"/>
              </a:lnSpc>
              <a:buNone/>
            </a:pPr>
            <a:r>
              <a:rPr lang="en-US" b="1" u="sng" dirty="0"/>
              <a:t>I- Requirements for The B. Sc. graduation are:</a:t>
            </a:r>
          </a:p>
          <a:p>
            <a:pPr marL="514350" indent="-514350">
              <a:lnSpc>
                <a:spcPct val="170000"/>
              </a:lnSpc>
              <a:buAutoNum type="arabicParenR"/>
            </a:pPr>
            <a:r>
              <a:rPr lang="en-US" b="1" dirty="0"/>
              <a:t>8 credit hours as University requirements including the following: </a:t>
            </a:r>
          </a:p>
          <a:p>
            <a:pPr marL="0" indent="463550">
              <a:lnSpc>
                <a:spcPct val="170000"/>
              </a:lnSpc>
              <a:buNone/>
            </a:pPr>
            <a:r>
              <a:rPr lang="en-US" b="1" dirty="0"/>
              <a:t>A) 2 credit hours for computer sciences.</a:t>
            </a:r>
          </a:p>
          <a:p>
            <a:pPr marL="0" indent="520700">
              <a:lnSpc>
                <a:spcPct val="170000"/>
              </a:lnSpc>
              <a:buNone/>
            </a:pPr>
            <a:r>
              <a:rPr lang="en-US" b="1" dirty="0"/>
              <a:t>B) 2 credit hours for English language.</a:t>
            </a:r>
          </a:p>
          <a:p>
            <a:pPr marL="0" indent="520700">
              <a:lnSpc>
                <a:spcPct val="170000"/>
              </a:lnSpc>
              <a:buNone/>
            </a:pPr>
            <a:r>
              <a:rPr lang="en-US" b="1" dirty="0"/>
              <a:t>C) 2 credit hour course for human rights.</a:t>
            </a:r>
          </a:p>
          <a:p>
            <a:pPr marL="0" indent="463550">
              <a:lnSpc>
                <a:spcPct val="170000"/>
              </a:lnSpc>
              <a:buNone/>
            </a:pPr>
            <a:r>
              <a:rPr lang="en-US" b="1" dirty="0"/>
              <a:t>D) 2 credit hours for humanities in one of the following:</a:t>
            </a:r>
          </a:p>
          <a:p>
            <a:pPr marL="0" indent="0">
              <a:lnSpc>
                <a:spcPct val="170000"/>
              </a:lnSpc>
              <a:buNone/>
            </a:pPr>
            <a:r>
              <a:rPr lang="en-US" b="1" dirty="0"/>
              <a:t>Principles of Management and Accounting, Islamic culture, Arabic language, Introduction to law, Environmental culture, History and Philosophy of Science.</a:t>
            </a:r>
          </a:p>
          <a:p>
            <a:pPr marL="0" indent="520700">
              <a:lnSpc>
                <a:spcPct val="170000"/>
              </a:lnSpc>
              <a:buNone/>
            </a:pPr>
            <a:endParaRPr lang="en-US" b="1" dirty="0"/>
          </a:p>
          <a:p>
            <a:pPr>
              <a:lnSpc>
                <a:spcPct val="170000"/>
              </a:lnSpc>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322363"/>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a:t>
            </a:r>
            <a:endParaRPr lang="en-US" sz="3600" dirty="0"/>
          </a:p>
        </p:txBody>
      </p:sp>
    </p:spTree>
    <p:extLst>
      <p:ext uri="{BB962C8B-B14F-4D97-AF65-F5344CB8AC3E}">
        <p14:creationId xmlns:p14="http://schemas.microsoft.com/office/powerpoint/2010/main" val="26574048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561107"/>
          </a:xfrm>
        </p:spPr>
        <p:txBody>
          <a:bodyPr>
            <a:normAutofit fontScale="92500" lnSpcReduction="10000"/>
          </a:bodyPr>
          <a:lstStyle/>
          <a:p>
            <a:pPr marL="0" indent="0">
              <a:lnSpc>
                <a:spcPct val="150000"/>
              </a:lnSpc>
              <a:buNone/>
            </a:pPr>
            <a:r>
              <a:rPr lang="en-US" b="1" u="sng" dirty="0"/>
              <a:t>II- 30 credit hours as Faculty requirements, all through in the first level and include:</a:t>
            </a:r>
          </a:p>
          <a:p>
            <a:pPr marL="0" indent="463550">
              <a:lnSpc>
                <a:spcPct val="150000"/>
              </a:lnSpc>
              <a:buNone/>
            </a:pPr>
            <a:r>
              <a:rPr lang="en-US" b="1" dirty="0"/>
              <a:t>A)18 credit hours equally divided among Chemistry, Physics and Mathematics. </a:t>
            </a:r>
          </a:p>
          <a:p>
            <a:pPr marL="0" indent="463550">
              <a:lnSpc>
                <a:spcPct val="150000"/>
              </a:lnSpc>
              <a:buNone/>
            </a:pPr>
            <a:r>
              <a:rPr lang="en-US" b="1" dirty="0"/>
              <a:t>B)12 credit hours for:</a:t>
            </a:r>
          </a:p>
          <a:p>
            <a:pPr marL="0" indent="0">
              <a:lnSpc>
                <a:spcPct val="150000"/>
              </a:lnSpc>
              <a:buNone/>
            </a:pPr>
            <a:r>
              <a:rPr lang="en-US" b="1" dirty="0"/>
              <a:t>Geology, Zoology, Botany, Entomology, Biology, Astronomy and Space Science, Mechanics, Algebra, Biophysics, Geophysics.</a:t>
            </a:r>
          </a:p>
          <a:p>
            <a:pPr marL="0" indent="0">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 </a:t>
            </a:r>
            <a:r>
              <a:rPr lang="en-US" sz="16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973948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1825624"/>
            <a:ext cx="10515600" cy="4765090"/>
          </a:xfrm>
        </p:spPr>
        <p:txBody>
          <a:bodyPr>
            <a:normAutofit fontScale="85000" lnSpcReduction="10000"/>
          </a:bodyPr>
          <a:lstStyle/>
          <a:p>
            <a:pPr marL="0" indent="0">
              <a:lnSpc>
                <a:spcPct val="150000"/>
              </a:lnSpc>
              <a:buNone/>
            </a:pPr>
            <a:r>
              <a:rPr lang="en-US" b="1" u="sng" dirty="0"/>
              <a:t>III- Specialization requirements:</a:t>
            </a:r>
          </a:p>
          <a:p>
            <a:pPr marL="0" indent="0">
              <a:lnSpc>
                <a:spcPct val="150000"/>
              </a:lnSpc>
              <a:buNone/>
            </a:pPr>
            <a:r>
              <a:rPr lang="en-US" b="1" dirty="0"/>
              <a:t>A) For the award of the special B. Sc. degree (single specialization), 108 credit hours are determined by the concerned department.</a:t>
            </a:r>
          </a:p>
          <a:p>
            <a:pPr marL="0" indent="0">
              <a:lnSpc>
                <a:spcPct val="150000"/>
              </a:lnSpc>
              <a:buNone/>
            </a:pPr>
            <a:r>
              <a:rPr lang="en-US" b="1" dirty="0"/>
              <a:t>B) For the award of the General B. Sc. Degree (double specialization), 108 credit hours are equally divided between the two major (specialization) subjects.</a:t>
            </a:r>
          </a:p>
          <a:p>
            <a:pPr marL="0" indent="0">
              <a:lnSpc>
                <a:spcPct val="150000"/>
              </a:lnSpc>
              <a:buNone/>
            </a:pPr>
            <a:r>
              <a:rPr lang="en-US" b="1" dirty="0"/>
              <a:t>C) All students should perform a six weeks training period in one of the institutions related to his/her specialization during summer vacation in consultation with the academic adviser (No credit given).</a:t>
            </a:r>
          </a:p>
          <a:p>
            <a:pPr marL="0" indent="0">
              <a:lnSpc>
                <a:spcPct val="150000"/>
              </a:lnSpc>
              <a:buNone/>
            </a:pPr>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280160"/>
          </a:xfrm>
          <a:prstGeom prst="roundRect">
            <a:avLst/>
          </a:prstGeom>
          <a:solidFill>
            <a:srgbClr val="48E4EC"/>
          </a:solidFill>
          <a:ln>
            <a:solidFill>
              <a:srgbClr val="48E4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(9) </a:t>
            </a:r>
            <a:r>
              <a:rPr lang="en-US" sz="1600" b="1" dirty="0">
                <a:latin typeface="Times New Roman" panose="02020603050405020304" pitchFamily="18" charset="0"/>
                <a:ea typeface="Times New Roman" panose="02020603050405020304" pitchFamily="18" charset="0"/>
              </a:rPr>
              <a:t>cont.</a:t>
            </a:r>
            <a:endParaRPr lang="en-US" sz="3600" dirty="0"/>
          </a:p>
        </p:txBody>
      </p:sp>
    </p:spTree>
    <p:extLst>
      <p:ext uri="{BB962C8B-B14F-4D97-AF65-F5344CB8AC3E}">
        <p14:creationId xmlns:p14="http://schemas.microsoft.com/office/powerpoint/2010/main" val="37584652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9B198-C217-445A-ADA6-95DE8D295912}"/>
              </a:ext>
            </a:extLst>
          </p:cNvPr>
          <p:cNvSpPr>
            <a:spLocks noGrp="1"/>
          </p:cNvSpPr>
          <p:nvPr>
            <p:ph type="title"/>
          </p:nvPr>
        </p:nvSpPr>
        <p:spPr>
          <a:xfrm>
            <a:off x="584200" y="2244725"/>
            <a:ext cx="10515600" cy="1717675"/>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Requirements for admission to the various specializations and requirements for their academic departments</a:t>
            </a:r>
          </a:p>
        </p:txBody>
      </p:sp>
    </p:spTree>
    <p:extLst>
      <p:ext uri="{BB962C8B-B14F-4D97-AF65-F5344CB8AC3E}">
        <p14:creationId xmlns:p14="http://schemas.microsoft.com/office/powerpoint/2010/main" val="949258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DCE85C-E909-494B-8DF8-CFFD67C50F09}"/>
              </a:ext>
            </a:extLst>
          </p:cNvPr>
          <p:cNvSpPr>
            <a:spLocks noGrp="1"/>
          </p:cNvSpPr>
          <p:nvPr>
            <p:ph idx="1"/>
          </p:nvPr>
        </p:nvSpPr>
        <p:spPr>
          <a:xfrm>
            <a:off x="838200" y="660400"/>
            <a:ext cx="10515600" cy="5516563"/>
          </a:xfrm>
        </p:spPr>
        <p:txBody>
          <a:bodyPr/>
          <a:lstStyle/>
          <a:p>
            <a:pPr marL="0" indent="0">
              <a:lnSpc>
                <a:spcPct val="200000"/>
              </a:lnSpc>
              <a:buNone/>
            </a:pPr>
            <a:r>
              <a:rPr lang="en-US" dirty="0">
                <a:latin typeface="Times New Roman" panose="02020603050405020304" pitchFamily="18" charset="0"/>
                <a:cs typeface="Times New Roman" panose="02020603050405020304" pitchFamily="18" charset="0"/>
              </a:rPr>
              <a:t>There are 12 credit hours required by the Faculty from among several branches.</a:t>
            </a:r>
          </a:p>
          <a:p>
            <a:pPr marL="0" indent="0">
              <a:lnSpc>
                <a:spcPct val="200000"/>
              </a:lnSpc>
              <a:buNone/>
            </a:pPr>
            <a:r>
              <a:rPr lang="en-US" dirty="0">
                <a:latin typeface="Times New Roman" panose="02020603050405020304" pitchFamily="18" charset="0"/>
                <a:cs typeface="Times New Roman" panose="02020603050405020304" pitchFamily="18" charset="0"/>
              </a:rPr>
              <a:t>The various departments of the Faculty  require for their specializations that the student (science and math sectors) must pass some courses at the first level to be qualified to join these specializations:</a:t>
            </a:r>
          </a:p>
        </p:txBody>
      </p:sp>
    </p:spTree>
    <p:extLst>
      <p:ext uri="{BB962C8B-B14F-4D97-AF65-F5344CB8AC3E}">
        <p14:creationId xmlns:p14="http://schemas.microsoft.com/office/powerpoint/2010/main" val="2888318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C1202DA-C384-4480-B9EA-F3DB1DEE803C}"/>
              </a:ext>
            </a:extLst>
          </p:cNvPr>
          <p:cNvPicPr>
            <a:picLocks noChangeAspect="1"/>
          </p:cNvPicPr>
          <p:nvPr/>
        </p:nvPicPr>
        <p:blipFill>
          <a:blip r:embed="rId2"/>
          <a:stretch>
            <a:fillRect/>
          </a:stretch>
        </p:blipFill>
        <p:spPr>
          <a:xfrm>
            <a:off x="2789695" y="216976"/>
            <a:ext cx="6896746" cy="6462793"/>
          </a:xfrm>
          <a:prstGeom prst="rect">
            <a:avLst/>
          </a:prstGeom>
        </p:spPr>
      </p:pic>
    </p:spTree>
    <p:extLst>
      <p:ext uri="{BB962C8B-B14F-4D97-AF65-F5344CB8AC3E}">
        <p14:creationId xmlns:p14="http://schemas.microsoft.com/office/powerpoint/2010/main" val="419961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E15DB76-7AC7-4AF0-BBC7-E9CA8D8577A9}"/>
              </a:ext>
            </a:extLst>
          </p:cNvPr>
          <p:cNvPicPr>
            <a:picLocks noChangeAspect="1"/>
          </p:cNvPicPr>
          <p:nvPr/>
        </p:nvPicPr>
        <p:blipFill>
          <a:blip r:embed="rId2"/>
          <a:stretch>
            <a:fillRect/>
          </a:stretch>
        </p:blipFill>
        <p:spPr>
          <a:xfrm>
            <a:off x="1524000" y="609600"/>
            <a:ext cx="9347199" cy="6248400"/>
          </a:xfrm>
          <a:prstGeom prst="rect">
            <a:avLst/>
          </a:prstGeom>
        </p:spPr>
      </p:pic>
    </p:spTree>
    <p:extLst>
      <p:ext uri="{BB962C8B-B14F-4D97-AF65-F5344CB8AC3E}">
        <p14:creationId xmlns:p14="http://schemas.microsoft.com/office/powerpoint/2010/main" val="134816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5F555-4BEA-4C00-87A7-53A54A3BC519}"/>
              </a:ext>
            </a:extLst>
          </p:cNvPr>
          <p:cNvSpPr>
            <a:spLocks noGrp="1"/>
          </p:cNvSpPr>
          <p:nvPr>
            <p:ph type="title"/>
          </p:nvPr>
        </p:nvSpPr>
        <p:spPr>
          <a:xfrm>
            <a:off x="838200" y="355600"/>
            <a:ext cx="10515600" cy="5511799"/>
          </a:xfrm>
        </p:spPr>
        <p:txBody>
          <a:bodyPr>
            <a:normAutofit/>
          </a:bodyPr>
          <a:lstStyle/>
          <a:p>
            <a:pPr algn="ctr"/>
            <a:r>
              <a:rPr lang="en-US" b="1" dirty="0"/>
              <a:t>The Protocol of the Credit Hour System                            for Undergraduates </a:t>
            </a:r>
            <a:br>
              <a:rPr lang="en-US" b="1" dirty="0"/>
            </a:br>
            <a:r>
              <a:rPr lang="en-US" b="1" dirty="0"/>
              <a:t>in Faculty of Science, Cairo University</a:t>
            </a:r>
            <a:br>
              <a:rPr lang="en-US" b="1" dirty="0"/>
            </a:br>
            <a:endParaRPr lang="en-US" dirty="0"/>
          </a:p>
        </p:txBody>
      </p:sp>
    </p:spTree>
    <p:extLst>
      <p:ext uri="{BB962C8B-B14F-4D97-AF65-F5344CB8AC3E}">
        <p14:creationId xmlns:p14="http://schemas.microsoft.com/office/powerpoint/2010/main" val="4085845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24C41AC-5BA7-4BAD-836F-D722AA3FF4B7}"/>
              </a:ext>
            </a:extLst>
          </p:cNvPr>
          <p:cNvPicPr>
            <a:picLocks noChangeAspect="1"/>
          </p:cNvPicPr>
          <p:nvPr/>
        </p:nvPicPr>
        <p:blipFill>
          <a:blip r:embed="rId2"/>
          <a:stretch>
            <a:fillRect/>
          </a:stretch>
        </p:blipFill>
        <p:spPr>
          <a:xfrm>
            <a:off x="1524000" y="711200"/>
            <a:ext cx="9652000" cy="6146800"/>
          </a:xfrm>
          <a:prstGeom prst="rect">
            <a:avLst/>
          </a:prstGeom>
        </p:spPr>
      </p:pic>
    </p:spTree>
    <p:extLst>
      <p:ext uri="{BB962C8B-B14F-4D97-AF65-F5344CB8AC3E}">
        <p14:creationId xmlns:p14="http://schemas.microsoft.com/office/powerpoint/2010/main" val="2941923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85000" lnSpcReduction="20000"/>
          </a:bodyPr>
          <a:lstStyle/>
          <a:p>
            <a:pPr marL="0" indent="0">
              <a:buNone/>
            </a:pPr>
            <a:r>
              <a:rPr lang="en-US" b="1" dirty="0"/>
              <a:t>The Faculty includes 10 Departments:</a:t>
            </a:r>
          </a:p>
          <a:p>
            <a:pPr lvl="0"/>
            <a:r>
              <a:rPr lang="en-US" b="1" dirty="0"/>
              <a:t>Mathematics Department.</a:t>
            </a:r>
            <a:endParaRPr lang="en-US" sz="2400" dirty="0"/>
          </a:p>
          <a:p>
            <a:pPr lvl="0"/>
            <a:r>
              <a:rPr lang="en-US" b="1" dirty="0"/>
              <a:t>Physics Department.</a:t>
            </a:r>
            <a:endParaRPr lang="en-US" sz="2400" dirty="0"/>
          </a:p>
          <a:p>
            <a:pPr lvl="0"/>
            <a:r>
              <a:rPr lang="en-US" b="1" dirty="0"/>
              <a:t>Chemistry Department.</a:t>
            </a:r>
            <a:endParaRPr lang="en-US" sz="2400" dirty="0"/>
          </a:p>
          <a:p>
            <a:pPr lvl="0"/>
            <a:r>
              <a:rPr lang="en-US" b="1" dirty="0"/>
              <a:t>Botany Department.</a:t>
            </a:r>
            <a:endParaRPr lang="en-US" sz="2400" dirty="0"/>
          </a:p>
          <a:p>
            <a:pPr lvl="0"/>
            <a:r>
              <a:rPr lang="en-US" b="1" dirty="0"/>
              <a:t>Zoology Department.</a:t>
            </a:r>
            <a:endParaRPr lang="en-US" sz="2400" dirty="0"/>
          </a:p>
          <a:p>
            <a:pPr lvl="0"/>
            <a:r>
              <a:rPr lang="en-US" b="1" dirty="0"/>
              <a:t>Geology Department.</a:t>
            </a:r>
            <a:endParaRPr lang="en-US" sz="2400" dirty="0"/>
          </a:p>
          <a:p>
            <a:pPr lvl="0"/>
            <a:r>
              <a:rPr lang="en-US" b="1" dirty="0"/>
              <a:t>Entomology Department.</a:t>
            </a:r>
            <a:endParaRPr lang="en-US" sz="2400" dirty="0"/>
          </a:p>
          <a:p>
            <a:pPr lvl="0"/>
            <a:r>
              <a:rPr lang="en-US" b="1" dirty="0"/>
              <a:t>Astronomy and Meteorology Department. </a:t>
            </a:r>
          </a:p>
          <a:p>
            <a:pPr lvl="0"/>
            <a:r>
              <a:rPr lang="en-US" b="1" dirty="0"/>
              <a:t>Biophysics Department.</a:t>
            </a:r>
            <a:endParaRPr lang="en-US" sz="2400" dirty="0"/>
          </a:p>
          <a:p>
            <a:pPr lvl="0"/>
            <a:r>
              <a:rPr lang="en-US" b="1" dirty="0"/>
              <a:t>Geophysics Department.</a:t>
            </a:r>
            <a:endParaRPr lang="en-US" sz="2000" dirty="0"/>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(1)</a:t>
            </a:r>
            <a:endParaRPr lang="en-US" sz="3600" dirty="0"/>
          </a:p>
        </p:txBody>
      </p:sp>
    </p:spTree>
    <p:extLst>
      <p:ext uri="{BB962C8B-B14F-4D97-AF65-F5344CB8AC3E}">
        <p14:creationId xmlns:p14="http://schemas.microsoft.com/office/powerpoint/2010/main" val="97284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F76BBD-9FCA-40B4-B681-D9C6BFC4A742}"/>
              </a:ext>
            </a:extLst>
          </p:cNvPr>
          <p:cNvSpPr>
            <a:spLocks noGrp="1"/>
          </p:cNvSpPr>
          <p:nvPr>
            <p:ph idx="1"/>
          </p:nvPr>
        </p:nvSpPr>
        <p:spPr>
          <a:xfrm>
            <a:off x="838200" y="1674055"/>
            <a:ext cx="10515600" cy="4867422"/>
          </a:xfrm>
        </p:spPr>
        <p:txBody>
          <a:bodyPr>
            <a:normAutofit fontScale="85000" lnSpcReduction="10000"/>
          </a:bodyPr>
          <a:lstStyle/>
          <a:p>
            <a:pPr marL="0" indent="0">
              <a:lnSpc>
                <a:spcPct val="200000"/>
              </a:lnSpc>
              <a:buNone/>
            </a:pPr>
            <a:r>
              <a:rPr lang="en-US" dirty="0"/>
              <a:t>According to the faculty board, the university grants 26 Scientific Degree (BSC Science) in the following specializations:</a:t>
            </a:r>
          </a:p>
          <a:p>
            <a:pPr marL="0" indent="0" algn="ctr">
              <a:lnSpc>
                <a:spcPct val="200000"/>
              </a:lnSpc>
              <a:buNone/>
            </a:pPr>
            <a:r>
              <a:rPr lang="en-US" dirty="0"/>
              <a:t>12 single specialization and 14 double specialization. </a:t>
            </a:r>
          </a:p>
          <a:p>
            <a:pPr marL="0" indent="0">
              <a:lnSpc>
                <a:spcPct val="200000"/>
              </a:lnSpc>
              <a:buNone/>
            </a:pPr>
            <a:r>
              <a:rPr lang="en-US" dirty="0"/>
              <a:t>The Study and Exams are in English language.</a:t>
            </a:r>
          </a:p>
          <a:p>
            <a:pPr marL="0" indent="0">
              <a:lnSpc>
                <a:spcPct val="200000"/>
              </a:lnSpc>
              <a:buNone/>
            </a:pPr>
            <a:r>
              <a:rPr lang="en-US" dirty="0"/>
              <a:t>The faculty takes students from high school (science and math sectors). Students can be specialized from the 2nd year to one of the following specializations:</a:t>
            </a:r>
          </a:p>
          <a:p>
            <a:pPr>
              <a:lnSpc>
                <a:spcPct val="200000"/>
              </a:lnSpc>
            </a:pPr>
            <a:endParaRPr lang="en-US" dirty="0"/>
          </a:p>
        </p:txBody>
      </p:sp>
      <p:sp>
        <p:nvSpPr>
          <p:cNvPr id="4" name="Rectangle: Rounded Corners 3">
            <a:extLst>
              <a:ext uri="{FF2B5EF4-FFF2-40B4-BE49-F238E27FC236}">
                <a16:creationId xmlns:a16="http://schemas.microsoft.com/office/drawing/2014/main" id="{27058B3C-246E-4FD8-9E71-480B70E4265D}"/>
              </a:ext>
            </a:extLst>
          </p:cNvPr>
          <p:cNvSpPr/>
          <p:nvPr/>
        </p:nvSpPr>
        <p:spPr>
          <a:xfrm>
            <a:off x="4459458" y="267286"/>
            <a:ext cx="3798277" cy="1417662"/>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(2)</a:t>
            </a:r>
            <a:endParaRPr lang="en-US" sz="3600" dirty="0"/>
          </a:p>
        </p:txBody>
      </p:sp>
    </p:spTree>
    <p:extLst>
      <p:ext uri="{BB962C8B-B14F-4D97-AF65-F5344CB8AC3E}">
        <p14:creationId xmlns:p14="http://schemas.microsoft.com/office/powerpoint/2010/main" val="1914080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501C4FE4-4E69-4D6A-9F56-9F2073B69FC4}"/>
              </a:ext>
            </a:extLst>
          </p:cNvPr>
          <p:cNvGraphicFramePr>
            <a:graphicFrameLocks noGrp="1"/>
          </p:cNvGraphicFramePr>
          <p:nvPr>
            <p:extLst>
              <p:ext uri="{D42A27DB-BD31-4B8C-83A1-F6EECF244321}">
                <p14:modId xmlns:p14="http://schemas.microsoft.com/office/powerpoint/2010/main" val="2899296557"/>
              </p:ext>
            </p:extLst>
          </p:nvPr>
        </p:nvGraphicFramePr>
        <p:xfrm>
          <a:off x="1143000" y="838200"/>
          <a:ext cx="10287002" cy="4450428"/>
        </p:xfrm>
        <a:graphic>
          <a:graphicData uri="http://schemas.openxmlformats.org/drawingml/2006/table">
            <a:tbl>
              <a:tblPr firstRow="1" firstCol="1" bandRow="1"/>
              <a:tblGrid>
                <a:gridCol w="3592286">
                  <a:extLst>
                    <a:ext uri="{9D8B030D-6E8A-4147-A177-3AD203B41FA5}">
                      <a16:colId xmlns:a16="http://schemas.microsoft.com/office/drawing/2014/main" val="2696769666"/>
                    </a:ext>
                  </a:extLst>
                </a:gridCol>
                <a:gridCol w="3347358">
                  <a:extLst>
                    <a:ext uri="{9D8B030D-6E8A-4147-A177-3AD203B41FA5}">
                      <a16:colId xmlns:a16="http://schemas.microsoft.com/office/drawing/2014/main" val="3955860385"/>
                    </a:ext>
                  </a:extLst>
                </a:gridCol>
                <a:gridCol w="3347358">
                  <a:extLst>
                    <a:ext uri="{9D8B030D-6E8A-4147-A177-3AD203B41FA5}">
                      <a16:colId xmlns:a16="http://schemas.microsoft.com/office/drawing/2014/main" val="122904200"/>
                    </a:ext>
                  </a:extLst>
                </a:gridCol>
              </a:tblGrid>
              <a:tr h="646940">
                <a:tc>
                  <a:txBody>
                    <a:bodyPr/>
                    <a:lstStyle/>
                    <a:p>
                      <a:pPr marL="0" marR="0" algn="ctr">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S</a:t>
                      </a:r>
                      <a:r>
                        <a:rPr lang="en-US"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pecializations for students belongs to Math sector</a:t>
                      </a:r>
                      <a:endParaRPr lang="en-US"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Specializations for students belongs to Science sector</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lnSpc>
                          <a:spcPct val="115000"/>
                        </a:lnSpc>
                        <a:spcBef>
                          <a:spcPts val="0"/>
                        </a:spcBef>
                        <a:spcAft>
                          <a:spcPts val="0"/>
                        </a:spcAft>
                      </a:pPr>
                      <a:r>
                        <a:rPr lang="en-US"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Specializations for students belongs to both sections</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31981470"/>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Chemistry/Zoology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1199782"/>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Computer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Chemistry/Entomology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Physics/meteorology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9211841"/>
                  </a:ext>
                </a:extLst>
              </a:tr>
              <a:tr h="313701">
                <a:tc>
                  <a:txBody>
                    <a:bodyPr/>
                    <a:lstStyle/>
                    <a:p>
                      <a:pPr marL="0" marR="0">
                        <a:lnSpc>
                          <a:spcPct val="115000"/>
                        </a:lnSpc>
                        <a:spcBef>
                          <a:spcPts val="0"/>
                        </a:spcBef>
                        <a:spcAft>
                          <a:spcPts val="0"/>
                        </a:spcAft>
                      </a:pPr>
                      <a:r>
                        <a:rPr lang="en-US" sz="16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Statistics (frozen course)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Chemistry/Botany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Geophysics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5979434"/>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/Statistics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Chemistry/Microbiology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Chemistry/Geology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9023519"/>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/Computer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Chemistry/Biochemistry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8059311"/>
                  </a:ext>
                </a:extLst>
              </a:tr>
              <a:tr h="646940">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Geology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Communication physics (frozen course)</a:t>
                      </a:r>
                      <a:endParaRPr lang="en-US"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58023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Mathematics /Physics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Biophysics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chemistry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76597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Chemistry/Physics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0056485"/>
                  </a:ext>
                </a:extLst>
              </a:tr>
              <a:tr h="646940">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Astronomy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Geo-</a:t>
                      </a:r>
                      <a:r>
                        <a:rPr lang="en-US" sz="1600" dirty="0" err="1">
                          <a:effectLst/>
                          <a:latin typeface="Times New Roman" panose="02020603050405020304" pitchFamily="18" charset="0"/>
                          <a:ea typeface="Calibri" panose="020F0502020204030204" pitchFamily="34" charset="0"/>
                          <a:cs typeface="Times New Roman" panose="02020603050405020304" pitchFamily="18" charset="0"/>
                        </a:rPr>
                        <a:t>Petrolium</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 Science (with Fees)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8662741"/>
                  </a:ext>
                </a:extLst>
              </a:tr>
              <a:tr h="313701">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Space science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Biotechnology (with Fees)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7775112"/>
                  </a:ext>
                </a:extLst>
              </a:tr>
            </a:tbl>
          </a:graphicData>
        </a:graphic>
      </p:graphicFrame>
      <p:sp>
        <p:nvSpPr>
          <p:cNvPr id="5" name="Rectangle 4">
            <a:extLst>
              <a:ext uri="{FF2B5EF4-FFF2-40B4-BE49-F238E27FC236}">
                <a16:creationId xmlns:a16="http://schemas.microsoft.com/office/drawing/2014/main" id="{B094021F-CC3B-42EE-AA84-E376EBE5CE19}"/>
              </a:ext>
            </a:extLst>
          </p:cNvPr>
          <p:cNvSpPr/>
          <p:nvPr/>
        </p:nvSpPr>
        <p:spPr>
          <a:xfrm>
            <a:off x="1752601" y="5650468"/>
            <a:ext cx="9677401" cy="369332"/>
          </a:xfrm>
          <a:prstGeom prst="rect">
            <a:avLst/>
          </a:prstGeom>
        </p:spPr>
        <p:txBody>
          <a:bodyPr wrap="square">
            <a:spAutoFit/>
          </a:bodyPr>
          <a:lstStyle/>
          <a:p>
            <a:pPr algn="ctr"/>
            <a:r>
              <a:rPr lang="en-US" dirty="0"/>
              <a:t>in accordance with the rules of the executive protocol of the Universities Regulation Law.</a:t>
            </a:r>
          </a:p>
        </p:txBody>
      </p:sp>
    </p:spTree>
    <p:extLst>
      <p:ext uri="{BB962C8B-B14F-4D97-AF65-F5344CB8AC3E}">
        <p14:creationId xmlns:p14="http://schemas.microsoft.com/office/powerpoint/2010/main" val="3600776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62500" lnSpcReduction="20000"/>
          </a:bodyPr>
          <a:lstStyle/>
          <a:p>
            <a:pPr marL="0" indent="0">
              <a:buNone/>
            </a:pPr>
            <a:r>
              <a:rPr lang="en-US" b="1" dirty="0"/>
              <a:t>The B. Sc. special degree (single specialization) is granted in the following specializations:</a:t>
            </a:r>
          </a:p>
          <a:p>
            <a:pPr marL="576263" lvl="0"/>
            <a:r>
              <a:rPr lang="en-US" b="1" dirty="0"/>
              <a:t>Chemistry.</a:t>
            </a:r>
            <a:endParaRPr lang="en-US" dirty="0"/>
          </a:p>
          <a:p>
            <a:pPr marL="576263" lvl="0"/>
            <a:r>
              <a:rPr lang="en-US" b="1" dirty="0"/>
              <a:t>Mathematics.</a:t>
            </a:r>
            <a:endParaRPr lang="en-US" dirty="0"/>
          </a:p>
          <a:p>
            <a:pPr marL="576263" lvl="0"/>
            <a:r>
              <a:rPr lang="en-US" b="1" dirty="0"/>
              <a:t>Statistics.</a:t>
            </a:r>
            <a:endParaRPr lang="en-US" dirty="0"/>
          </a:p>
          <a:p>
            <a:pPr marL="576263" lvl="0"/>
            <a:r>
              <a:rPr lang="en-US" b="1" dirty="0"/>
              <a:t>Computer Science.</a:t>
            </a:r>
            <a:endParaRPr lang="en-US" dirty="0"/>
          </a:p>
          <a:p>
            <a:pPr marL="576263" lvl="0"/>
            <a:r>
              <a:rPr lang="en-US" b="1" dirty="0"/>
              <a:t>Physics.</a:t>
            </a:r>
            <a:endParaRPr lang="en-US" dirty="0"/>
          </a:p>
          <a:p>
            <a:pPr marL="576263" lvl="0"/>
            <a:r>
              <a:rPr lang="en-US" b="1" dirty="0"/>
              <a:t>Communication Physics.</a:t>
            </a:r>
            <a:endParaRPr lang="en-US" dirty="0"/>
          </a:p>
          <a:p>
            <a:pPr marL="576263" lvl="0"/>
            <a:r>
              <a:rPr lang="en-US" b="1" dirty="0"/>
              <a:t>Biophysics.</a:t>
            </a:r>
            <a:endParaRPr lang="en-US" dirty="0"/>
          </a:p>
          <a:p>
            <a:pPr marL="576263" lvl="0"/>
            <a:r>
              <a:rPr lang="en-US" b="1" dirty="0"/>
              <a:t>Astronomy.</a:t>
            </a:r>
            <a:endParaRPr lang="en-US" dirty="0"/>
          </a:p>
          <a:p>
            <a:pPr marL="576263" lvl="0"/>
            <a:r>
              <a:rPr lang="en-US" b="1" dirty="0"/>
              <a:t>Space Science.</a:t>
            </a:r>
            <a:endParaRPr lang="en-US" dirty="0"/>
          </a:p>
          <a:p>
            <a:pPr marL="576263" lvl="0"/>
            <a:r>
              <a:rPr lang="en-US" b="1" dirty="0"/>
              <a:t>Geology.</a:t>
            </a:r>
            <a:endParaRPr lang="en-US" dirty="0"/>
          </a:p>
          <a:p>
            <a:pPr marL="576263" lvl="0"/>
            <a:r>
              <a:rPr lang="en-US" b="1" dirty="0"/>
              <a:t>Geophysics.</a:t>
            </a:r>
            <a:endParaRPr lang="en-US" dirty="0"/>
          </a:p>
          <a:p>
            <a:pPr marL="0" indent="0">
              <a:buNone/>
            </a:pPr>
            <a:r>
              <a:rPr lang="en-US" b="1" dirty="0"/>
              <a:t>Other single specializations are established in accordance with the rules of the executive protocol of the Universities Regulation Law.</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(3)</a:t>
            </a:r>
            <a:endParaRPr lang="en-US" sz="3600" dirty="0"/>
          </a:p>
        </p:txBody>
      </p:sp>
    </p:spTree>
    <p:extLst>
      <p:ext uri="{BB962C8B-B14F-4D97-AF65-F5344CB8AC3E}">
        <p14:creationId xmlns:p14="http://schemas.microsoft.com/office/powerpoint/2010/main" val="3009124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p:txBody>
          <a:bodyPr>
            <a:normAutofit fontScale="55000" lnSpcReduction="20000"/>
          </a:bodyPr>
          <a:lstStyle/>
          <a:p>
            <a:pPr marL="0" indent="0">
              <a:buNone/>
            </a:pPr>
            <a:r>
              <a:rPr lang="en-US" b="1" dirty="0"/>
              <a:t>The B. Sc. general degree (double specialization) is granted in the following specializations:</a:t>
            </a:r>
            <a:br>
              <a:rPr lang="en-US" dirty="0"/>
            </a:br>
            <a:r>
              <a:rPr lang="en-US" b="1" dirty="0"/>
              <a:t> </a:t>
            </a:r>
          </a:p>
          <a:p>
            <a:pPr lvl="0"/>
            <a:r>
              <a:rPr lang="en-US" b="1" dirty="0"/>
              <a:t>Chemistry/Physics.</a:t>
            </a:r>
            <a:endParaRPr lang="en-US" dirty="0"/>
          </a:p>
          <a:p>
            <a:pPr lvl="0"/>
            <a:r>
              <a:rPr lang="en-US" b="1" dirty="0"/>
              <a:t>Chemistry/Geology.</a:t>
            </a:r>
            <a:endParaRPr lang="en-US" dirty="0"/>
          </a:p>
          <a:p>
            <a:pPr lvl="0"/>
            <a:r>
              <a:rPr lang="en-US" b="1" dirty="0"/>
              <a:t>Chemistry/Zoology.</a:t>
            </a:r>
            <a:endParaRPr lang="en-US" dirty="0"/>
          </a:p>
          <a:p>
            <a:pPr lvl="0"/>
            <a:r>
              <a:rPr lang="en-US" b="1" dirty="0"/>
              <a:t>Chemistry/Botany.</a:t>
            </a:r>
            <a:endParaRPr lang="en-US" dirty="0"/>
          </a:p>
          <a:p>
            <a:pPr lvl="0"/>
            <a:r>
              <a:rPr lang="en-US" b="1" dirty="0"/>
              <a:t>Chemistry/Microbiology.</a:t>
            </a:r>
            <a:endParaRPr lang="en-US" dirty="0"/>
          </a:p>
          <a:p>
            <a:pPr lvl="0"/>
            <a:r>
              <a:rPr lang="en-US" b="1" dirty="0"/>
              <a:t>Chemistry/Biochemistry.</a:t>
            </a:r>
            <a:endParaRPr lang="en-US" dirty="0"/>
          </a:p>
          <a:p>
            <a:pPr lvl="0"/>
            <a:r>
              <a:rPr lang="en-US" b="1" dirty="0"/>
              <a:t>Chemistry/Entomology and Environmental Health.</a:t>
            </a:r>
            <a:endParaRPr lang="en-US" dirty="0"/>
          </a:p>
          <a:p>
            <a:pPr lvl="0"/>
            <a:r>
              <a:rPr lang="en-US" b="1" dirty="0"/>
              <a:t>Physics/Mathematics.</a:t>
            </a:r>
            <a:endParaRPr lang="en-US" dirty="0"/>
          </a:p>
          <a:p>
            <a:pPr lvl="0"/>
            <a:r>
              <a:rPr lang="en-US" b="1" dirty="0"/>
              <a:t>Physics/Astronomy.</a:t>
            </a:r>
            <a:endParaRPr lang="en-US" dirty="0"/>
          </a:p>
          <a:p>
            <a:pPr lvl="0"/>
            <a:r>
              <a:rPr lang="en-US" b="1" dirty="0"/>
              <a:t>Physics/Meteorology.</a:t>
            </a:r>
            <a:endParaRPr lang="en-US" dirty="0"/>
          </a:p>
          <a:p>
            <a:pPr lvl="0"/>
            <a:r>
              <a:rPr lang="en-US" b="1" dirty="0"/>
              <a:t>Mathematics/Astronomy.</a:t>
            </a:r>
            <a:endParaRPr lang="en-US" dirty="0"/>
          </a:p>
          <a:p>
            <a:pPr lvl="0"/>
            <a:r>
              <a:rPr lang="en-US" b="1" dirty="0"/>
              <a:t>Geology/Geophysics.</a:t>
            </a:r>
            <a:endParaRPr lang="en-US" dirty="0"/>
          </a:p>
          <a:p>
            <a:pPr marL="0" indent="0">
              <a:buNone/>
            </a:pPr>
            <a:r>
              <a:rPr lang="en-US" b="1" dirty="0"/>
              <a:t>Other double specialization could be established according to the rules of the executive protocol of the Universities Regulation Law.</a:t>
            </a:r>
          </a:p>
          <a:p>
            <a:endParaRPr lang="en-US" dirty="0"/>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(4)</a:t>
            </a:r>
            <a:endParaRPr lang="en-US" sz="3600" dirty="0"/>
          </a:p>
        </p:txBody>
      </p:sp>
    </p:spTree>
    <p:extLst>
      <p:ext uri="{BB962C8B-B14F-4D97-AF65-F5344CB8AC3E}">
        <p14:creationId xmlns:p14="http://schemas.microsoft.com/office/powerpoint/2010/main" val="3168449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356E42-80CC-49FC-8735-E597B722ADF6}"/>
              </a:ext>
            </a:extLst>
          </p:cNvPr>
          <p:cNvSpPr>
            <a:spLocks noGrp="1"/>
          </p:cNvSpPr>
          <p:nvPr>
            <p:ph type="title"/>
          </p:nvPr>
        </p:nvSpPr>
        <p:spPr>
          <a:xfrm>
            <a:off x="839788" y="365126"/>
            <a:ext cx="10515600" cy="823912"/>
          </a:xfrm>
        </p:spPr>
        <p:txBody>
          <a:bodyPr/>
          <a:lstStyle/>
          <a:p>
            <a:pPr algn="ctr"/>
            <a:r>
              <a:rPr lang="en-US" b="1" dirty="0">
                <a:latin typeface="Times New Roman" panose="02020603050405020304" pitchFamily="18" charset="0"/>
                <a:cs typeface="Times New Roman" panose="02020603050405020304" pitchFamily="18" charset="0"/>
              </a:rPr>
              <a:t>Specialized Scientific Program (SSP)</a:t>
            </a:r>
          </a:p>
        </p:txBody>
      </p:sp>
      <p:sp>
        <p:nvSpPr>
          <p:cNvPr id="5" name="Text Placeholder 4">
            <a:extLst>
              <a:ext uri="{FF2B5EF4-FFF2-40B4-BE49-F238E27FC236}">
                <a16:creationId xmlns:a16="http://schemas.microsoft.com/office/drawing/2014/main" id="{8A9BE5B3-B7D9-4BD1-A01E-CB32C510EFCA}"/>
              </a:ext>
            </a:extLst>
          </p:cNvPr>
          <p:cNvSpPr>
            <a:spLocks noGrp="1"/>
          </p:cNvSpPr>
          <p:nvPr>
            <p:ph type="body" idx="1"/>
          </p:nvPr>
        </p:nvSpPr>
        <p:spPr>
          <a:xfrm>
            <a:off x="839788" y="1566068"/>
            <a:ext cx="5157787" cy="561976"/>
          </a:xfrm>
        </p:spPr>
        <p:txBody>
          <a:bodyPr/>
          <a:lstStyle/>
          <a:p>
            <a:pPr algn="ctr"/>
            <a:r>
              <a:rPr lang="en-US" dirty="0"/>
              <a:t>Biotechnology/Molecular Biochemistry</a:t>
            </a:r>
          </a:p>
        </p:txBody>
      </p:sp>
      <p:sp>
        <p:nvSpPr>
          <p:cNvPr id="6" name="Content Placeholder 5">
            <a:extLst>
              <a:ext uri="{FF2B5EF4-FFF2-40B4-BE49-F238E27FC236}">
                <a16:creationId xmlns:a16="http://schemas.microsoft.com/office/drawing/2014/main" id="{1D2E2984-AF1C-4EE6-A432-4D5E2FC66E01}"/>
              </a:ext>
            </a:extLst>
          </p:cNvPr>
          <p:cNvSpPr>
            <a:spLocks noGrp="1"/>
          </p:cNvSpPr>
          <p:nvPr>
            <p:ph sz="half" idx="2"/>
          </p:nvPr>
        </p:nvSpPr>
        <p:spPr>
          <a:xfrm>
            <a:off x="839788" y="2505074"/>
            <a:ext cx="5157787" cy="3987799"/>
          </a:xfrm>
        </p:spPr>
        <p:txBody>
          <a:bodyPr>
            <a:normAutofit fontScale="70000" lnSpcReduction="20000"/>
          </a:bodyPr>
          <a:lstStyle/>
          <a:p>
            <a:pPr>
              <a:lnSpc>
                <a:spcPct val="150000"/>
              </a:lnSpc>
            </a:pPr>
            <a:r>
              <a:rPr lang="en-US" u="sng" dirty="0"/>
              <a:t>Requirements:</a:t>
            </a:r>
          </a:p>
          <a:p>
            <a:pPr>
              <a:lnSpc>
                <a:spcPct val="150000"/>
              </a:lnSpc>
              <a:buFontTx/>
              <a:buChar char="-"/>
            </a:pPr>
            <a:r>
              <a:rPr lang="en-US" dirty="0"/>
              <a:t>Get the grades prerequisite to the faculty through university coordination office</a:t>
            </a:r>
          </a:p>
          <a:p>
            <a:pPr>
              <a:lnSpc>
                <a:spcPct val="150000"/>
              </a:lnSpc>
              <a:buFontTx/>
              <a:buChar char="-"/>
            </a:pPr>
            <a:r>
              <a:rPr lang="en-US" dirty="0"/>
              <a:t>90% in English</a:t>
            </a:r>
          </a:p>
          <a:p>
            <a:pPr>
              <a:lnSpc>
                <a:spcPct val="150000"/>
              </a:lnSpc>
              <a:buFontTx/>
              <a:buChar char="-"/>
            </a:pPr>
            <a:r>
              <a:rPr lang="en-US" dirty="0"/>
              <a:t>Pass interview</a:t>
            </a:r>
          </a:p>
          <a:p>
            <a:pPr>
              <a:lnSpc>
                <a:spcPct val="150000"/>
              </a:lnSpc>
              <a:buFontTx/>
              <a:buChar char="-"/>
            </a:pPr>
            <a:r>
              <a:rPr lang="en-US" dirty="0"/>
              <a:t>Selection according to the highest grades (high school) in both Chemistry and Physics</a:t>
            </a:r>
          </a:p>
        </p:txBody>
      </p:sp>
      <p:sp>
        <p:nvSpPr>
          <p:cNvPr id="7" name="Text Placeholder 6">
            <a:extLst>
              <a:ext uri="{FF2B5EF4-FFF2-40B4-BE49-F238E27FC236}">
                <a16:creationId xmlns:a16="http://schemas.microsoft.com/office/drawing/2014/main" id="{73314FC2-2F92-41FE-9DCB-3D0355A02F3F}"/>
              </a:ext>
            </a:extLst>
          </p:cNvPr>
          <p:cNvSpPr>
            <a:spLocks noGrp="1"/>
          </p:cNvSpPr>
          <p:nvPr>
            <p:ph type="body" sz="quarter" idx="3"/>
          </p:nvPr>
        </p:nvSpPr>
        <p:spPr>
          <a:xfrm>
            <a:off x="6194427" y="1531144"/>
            <a:ext cx="5183188" cy="561975"/>
          </a:xfrm>
        </p:spPr>
        <p:txBody>
          <a:bodyPr/>
          <a:lstStyle/>
          <a:p>
            <a:pPr algn="ctr"/>
            <a:r>
              <a:rPr lang="en-US" dirty="0" err="1"/>
              <a:t>Petrolium</a:t>
            </a:r>
            <a:r>
              <a:rPr lang="en-US" dirty="0"/>
              <a:t> Sciences</a:t>
            </a:r>
          </a:p>
        </p:txBody>
      </p:sp>
      <p:sp>
        <p:nvSpPr>
          <p:cNvPr id="11" name="Content Placeholder 5">
            <a:extLst>
              <a:ext uri="{FF2B5EF4-FFF2-40B4-BE49-F238E27FC236}">
                <a16:creationId xmlns:a16="http://schemas.microsoft.com/office/drawing/2014/main" id="{15B19771-7A16-4E87-8731-2C91AB77D362}"/>
              </a:ext>
            </a:extLst>
          </p:cNvPr>
          <p:cNvSpPr txBox="1">
            <a:spLocks/>
          </p:cNvSpPr>
          <p:nvPr/>
        </p:nvSpPr>
        <p:spPr>
          <a:xfrm>
            <a:off x="6554788" y="2505075"/>
            <a:ext cx="5157787" cy="398779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US" u="sng" dirty="0"/>
              <a:t>Requirements:</a:t>
            </a:r>
          </a:p>
          <a:p>
            <a:pPr>
              <a:lnSpc>
                <a:spcPct val="150000"/>
              </a:lnSpc>
              <a:buFontTx/>
              <a:buChar char="-"/>
            </a:pPr>
            <a:r>
              <a:rPr lang="en-US" dirty="0"/>
              <a:t>Get the grades prerequisite to the faculty through university coordination office</a:t>
            </a:r>
          </a:p>
          <a:p>
            <a:pPr>
              <a:lnSpc>
                <a:spcPct val="150000"/>
              </a:lnSpc>
              <a:buFontTx/>
              <a:buChar char="-"/>
            </a:pPr>
            <a:r>
              <a:rPr lang="en-US" dirty="0"/>
              <a:t>90% in English</a:t>
            </a:r>
          </a:p>
          <a:p>
            <a:pPr>
              <a:lnSpc>
                <a:spcPct val="150000"/>
              </a:lnSpc>
              <a:buFontTx/>
              <a:buChar char="-"/>
            </a:pPr>
            <a:r>
              <a:rPr lang="en-US" dirty="0"/>
              <a:t>Pass interview with faculty staffs, representatives from companies and scientific centers.</a:t>
            </a:r>
          </a:p>
          <a:p>
            <a:pPr>
              <a:lnSpc>
                <a:spcPct val="150000"/>
              </a:lnSpc>
              <a:buFontTx/>
              <a:buChar char="-"/>
            </a:pPr>
            <a:r>
              <a:rPr lang="en-US" dirty="0"/>
              <a:t>Selection according to the highest grades (high school) in both Mathematics and Physics</a:t>
            </a:r>
          </a:p>
        </p:txBody>
      </p:sp>
    </p:spTree>
    <p:extLst>
      <p:ext uri="{BB962C8B-B14F-4D97-AF65-F5344CB8AC3E}">
        <p14:creationId xmlns:p14="http://schemas.microsoft.com/office/powerpoint/2010/main" val="3012897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DEE30-636B-4C67-96D0-2B2EE91EBF98}"/>
              </a:ext>
            </a:extLst>
          </p:cNvPr>
          <p:cNvSpPr>
            <a:spLocks noGrp="1"/>
          </p:cNvSpPr>
          <p:nvPr>
            <p:ph idx="1"/>
          </p:nvPr>
        </p:nvSpPr>
        <p:spPr>
          <a:xfrm>
            <a:off x="838200" y="2729131"/>
            <a:ext cx="10515600" cy="3152409"/>
          </a:xfrm>
        </p:spPr>
        <p:txBody>
          <a:bodyPr>
            <a:normAutofit/>
          </a:bodyPr>
          <a:lstStyle/>
          <a:p>
            <a:pPr algn="ctr">
              <a:lnSpc>
                <a:spcPct val="200000"/>
              </a:lnSpc>
            </a:pP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credit</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hour</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system</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(2 semesters)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is</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 system</a:t>
            </a:r>
            <a:r>
              <a:rPr lang="en-US" b="1" spc="-2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of</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study</a:t>
            </a:r>
            <a:r>
              <a:rPr lang="en-US" b="1" spc="-5"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adopted by</a:t>
            </a:r>
            <a:r>
              <a:rPr lang="en-US" b="1" spc="-2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the</a:t>
            </a:r>
            <a:r>
              <a:rPr lang="en-US" b="1" spc="-10" dirty="0">
                <a:latin typeface="Times New Roman" panose="02020603050405020304" pitchFamily="18" charset="0"/>
                <a:ea typeface="Times New Roman" panose="02020603050405020304" pitchFamily="18" charset="0"/>
              </a:rPr>
              <a:t> </a:t>
            </a:r>
            <a:r>
              <a:rPr lang="en-US" b="1" dirty="0">
                <a:latin typeface="Times New Roman" panose="02020603050405020304" pitchFamily="18" charset="0"/>
                <a:ea typeface="Times New Roman" panose="02020603050405020304" pitchFamily="18" charset="0"/>
              </a:rPr>
              <a:t>Faculty.</a:t>
            </a:r>
          </a:p>
        </p:txBody>
      </p:sp>
      <p:sp>
        <p:nvSpPr>
          <p:cNvPr id="4" name="Rectangle: Rounded Corners 3">
            <a:extLst>
              <a:ext uri="{FF2B5EF4-FFF2-40B4-BE49-F238E27FC236}">
                <a16:creationId xmlns:a16="http://schemas.microsoft.com/office/drawing/2014/main" id="{B7CDECA7-D4AD-4F11-8873-9518ADD3E4BA}"/>
              </a:ext>
            </a:extLst>
          </p:cNvPr>
          <p:cNvSpPr/>
          <p:nvPr/>
        </p:nvSpPr>
        <p:spPr>
          <a:xfrm>
            <a:off x="4459458" y="267286"/>
            <a:ext cx="3798277" cy="1417662"/>
          </a:xfrm>
          <a:prstGeom prst="roundRect">
            <a:avLst/>
          </a:prstGeom>
          <a:solidFill>
            <a:schemeClr val="accent3">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ea typeface="Times New Roman" panose="02020603050405020304" pitchFamily="18" charset="0"/>
              </a:rPr>
              <a:t>Article</a:t>
            </a:r>
            <a:r>
              <a:rPr lang="en-US" sz="3600" b="1" spc="-5" dirty="0">
                <a:latin typeface="Times New Roman" panose="02020603050405020304" pitchFamily="18" charset="0"/>
                <a:ea typeface="Times New Roman" panose="02020603050405020304" pitchFamily="18" charset="0"/>
              </a:rPr>
              <a:t> </a:t>
            </a:r>
            <a:r>
              <a:rPr lang="en-US" sz="3600" b="1" dirty="0">
                <a:latin typeface="Times New Roman" panose="02020603050405020304" pitchFamily="18" charset="0"/>
                <a:ea typeface="Times New Roman" panose="02020603050405020304" pitchFamily="18" charset="0"/>
              </a:rPr>
              <a:t>(5)</a:t>
            </a:r>
            <a:endParaRPr lang="en-US" sz="3600" dirty="0"/>
          </a:p>
        </p:txBody>
      </p:sp>
    </p:spTree>
    <p:extLst>
      <p:ext uri="{BB962C8B-B14F-4D97-AF65-F5344CB8AC3E}">
        <p14:creationId xmlns:p14="http://schemas.microsoft.com/office/powerpoint/2010/main" val="2062121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1011</Words>
  <Application>Microsoft Office PowerPoint</Application>
  <PresentationFormat>Widescreen</PresentationFormat>
  <Paragraphs>137</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Times New Roman</vt:lpstr>
      <vt:lpstr>Office Theme</vt:lpstr>
      <vt:lpstr>Specializations and Requirements</vt:lpstr>
      <vt:lpstr>The Protocol of the Credit Hour System                            for Undergraduates  in Faculty of Science, Cairo University </vt:lpstr>
      <vt:lpstr>PowerPoint Presentation</vt:lpstr>
      <vt:lpstr>PowerPoint Presentation</vt:lpstr>
      <vt:lpstr>PowerPoint Presentation</vt:lpstr>
      <vt:lpstr>PowerPoint Presentation</vt:lpstr>
      <vt:lpstr>PowerPoint Presentation</vt:lpstr>
      <vt:lpstr>Specialized Scientific Program (SSP)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Requirements for admission to the various specializations and requirements for their academic departments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Guide</dc:title>
  <dc:creator>Rehab M Hafez</dc:creator>
  <cp:lastModifiedBy>Rehab M Hafez</cp:lastModifiedBy>
  <cp:revision>58</cp:revision>
  <dcterms:created xsi:type="dcterms:W3CDTF">2021-07-12T20:11:26Z</dcterms:created>
  <dcterms:modified xsi:type="dcterms:W3CDTF">2021-07-20T11:44:59Z</dcterms:modified>
</cp:coreProperties>
</file>